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1"/>
    <p:sldMasterId id="2147483703" r:id="rId2"/>
  </p:sldMasterIdLst>
  <p:notesMasterIdLst>
    <p:notesMasterId r:id="rId51"/>
  </p:notesMasterIdLst>
  <p:handoutMasterIdLst>
    <p:handoutMasterId r:id="rId52"/>
  </p:handoutMasterIdLst>
  <p:sldIdLst>
    <p:sldId id="580" r:id="rId3"/>
    <p:sldId id="581" r:id="rId4"/>
    <p:sldId id="622" r:id="rId5"/>
    <p:sldId id="673" r:id="rId6"/>
    <p:sldId id="672" r:id="rId7"/>
    <p:sldId id="563" r:id="rId8"/>
    <p:sldId id="583" r:id="rId9"/>
    <p:sldId id="584" r:id="rId10"/>
    <p:sldId id="585" r:id="rId11"/>
    <p:sldId id="586" r:id="rId12"/>
    <p:sldId id="587" r:id="rId13"/>
    <p:sldId id="646" r:id="rId14"/>
    <p:sldId id="676" r:id="rId15"/>
    <p:sldId id="648" r:id="rId16"/>
    <p:sldId id="626" r:id="rId17"/>
    <p:sldId id="649" r:id="rId18"/>
    <p:sldId id="650" r:id="rId19"/>
    <p:sldId id="661" r:id="rId20"/>
    <p:sldId id="652" r:id="rId21"/>
    <p:sldId id="653" r:id="rId22"/>
    <p:sldId id="662" r:id="rId23"/>
    <p:sldId id="668" r:id="rId24"/>
    <p:sldId id="663" r:id="rId25"/>
    <p:sldId id="654" r:id="rId26"/>
    <p:sldId id="655" r:id="rId27"/>
    <p:sldId id="664" r:id="rId28"/>
    <p:sldId id="666" r:id="rId29"/>
    <p:sldId id="656" r:id="rId30"/>
    <p:sldId id="670" r:id="rId31"/>
    <p:sldId id="667" r:id="rId32"/>
    <p:sldId id="669" r:id="rId33"/>
    <p:sldId id="657" r:id="rId34"/>
    <p:sldId id="658" r:id="rId35"/>
    <p:sldId id="659" r:id="rId36"/>
    <p:sldId id="660" r:id="rId37"/>
    <p:sldId id="671" r:id="rId38"/>
    <p:sldId id="636" r:id="rId39"/>
    <p:sldId id="613" r:id="rId40"/>
    <p:sldId id="615" r:id="rId41"/>
    <p:sldId id="677" r:id="rId42"/>
    <p:sldId id="678" r:id="rId43"/>
    <p:sldId id="679" r:id="rId44"/>
    <p:sldId id="683" r:id="rId45"/>
    <p:sldId id="684" r:id="rId46"/>
    <p:sldId id="685" r:id="rId47"/>
    <p:sldId id="619" r:id="rId48"/>
    <p:sldId id="620" r:id="rId49"/>
    <p:sldId id="621" r:id="rId50"/>
  </p:sldIdLst>
  <p:sldSz cx="9144000" cy="6858000" type="screen4x3"/>
  <p:notesSz cx="6797675" cy="9926638"/>
  <p:defaultTextStyle>
    <a:defPPr>
      <a:defRPr lang="de-DE"/>
    </a:defPPr>
    <a:lvl1pPr algn="l" rtl="0" eaLnBrk="0" fontAlgn="base" hangingPunct="0">
      <a:spcBef>
        <a:spcPct val="0"/>
      </a:spcBef>
      <a:spcAft>
        <a:spcPct val="0"/>
      </a:spcAft>
      <a:defRPr sz="2400" kern="1200">
        <a:solidFill>
          <a:schemeClr val="tx1"/>
        </a:solidFill>
        <a:latin typeface="Arial" charset="0"/>
        <a:ea typeface="ＭＳ Ｐゴシック" charset="-128"/>
        <a:cs typeface="ＭＳ Ｐゴシック" charset="-128"/>
      </a:defRPr>
    </a:lvl1pPr>
    <a:lvl2pPr marL="457200" algn="l" rtl="0" eaLnBrk="0" fontAlgn="base" hangingPunct="0">
      <a:spcBef>
        <a:spcPct val="0"/>
      </a:spcBef>
      <a:spcAft>
        <a:spcPct val="0"/>
      </a:spcAft>
      <a:defRPr sz="2400" kern="1200">
        <a:solidFill>
          <a:schemeClr val="tx1"/>
        </a:solidFill>
        <a:latin typeface="Arial" charset="0"/>
        <a:ea typeface="ＭＳ Ｐゴシック" charset="-128"/>
        <a:cs typeface="ＭＳ Ｐゴシック" charset="-128"/>
      </a:defRPr>
    </a:lvl2pPr>
    <a:lvl3pPr marL="914400" algn="l" rtl="0" eaLnBrk="0" fontAlgn="base" hangingPunct="0">
      <a:spcBef>
        <a:spcPct val="0"/>
      </a:spcBef>
      <a:spcAft>
        <a:spcPct val="0"/>
      </a:spcAft>
      <a:defRPr sz="2400" kern="1200">
        <a:solidFill>
          <a:schemeClr val="tx1"/>
        </a:solidFill>
        <a:latin typeface="Arial" charset="0"/>
        <a:ea typeface="ＭＳ Ｐゴシック" charset="-128"/>
        <a:cs typeface="ＭＳ Ｐゴシック" charset="-128"/>
      </a:defRPr>
    </a:lvl3pPr>
    <a:lvl4pPr marL="1371600" algn="l" rtl="0" eaLnBrk="0" fontAlgn="base" hangingPunct="0">
      <a:spcBef>
        <a:spcPct val="0"/>
      </a:spcBef>
      <a:spcAft>
        <a:spcPct val="0"/>
      </a:spcAft>
      <a:defRPr sz="2400" kern="1200">
        <a:solidFill>
          <a:schemeClr val="tx1"/>
        </a:solidFill>
        <a:latin typeface="Arial" charset="0"/>
        <a:ea typeface="ＭＳ Ｐゴシック" charset="-128"/>
        <a:cs typeface="ＭＳ Ｐゴシック" charset="-128"/>
      </a:defRPr>
    </a:lvl4pPr>
    <a:lvl5pPr marL="1828800" algn="l" rtl="0" eaLnBrk="0" fontAlgn="base" hangingPunct="0">
      <a:spcBef>
        <a:spcPct val="0"/>
      </a:spcBef>
      <a:spcAft>
        <a:spcPct val="0"/>
      </a:spcAft>
      <a:defRPr sz="2400" kern="1200">
        <a:solidFill>
          <a:schemeClr val="tx1"/>
        </a:solidFill>
        <a:latin typeface="Arial" charset="0"/>
        <a:ea typeface="ＭＳ Ｐゴシック" charset="-128"/>
        <a:cs typeface="ＭＳ Ｐゴシック" charset="-128"/>
      </a:defRPr>
    </a:lvl5pPr>
    <a:lvl6pPr marL="2286000" algn="l" defTabSz="457200" rtl="0" eaLnBrk="1" latinLnBrk="0" hangingPunct="1">
      <a:defRPr sz="2400" kern="1200">
        <a:solidFill>
          <a:schemeClr val="tx1"/>
        </a:solidFill>
        <a:latin typeface="Arial" charset="0"/>
        <a:ea typeface="ＭＳ Ｐゴシック" charset="-128"/>
        <a:cs typeface="ＭＳ Ｐゴシック" charset="-128"/>
      </a:defRPr>
    </a:lvl6pPr>
    <a:lvl7pPr marL="2743200" algn="l" defTabSz="457200" rtl="0" eaLnBrk="1" latinLnBrk="0" hangingPunct="1">
      <a:defRPr sz="2400" kern="1200">
        <a:solidFill>
          <a:schemeClr val="tx1"/>
        </a:solidFill>
        <a:latin typeface="Arial" charset="0"/>
        <a:ea typeface="ＭＳ Ｐゴシック" charset="-128"/>
        <a:cs typeface="ＭＳ Ｐゴシック" charset="-128"/>
      </a:defRPr>
    </a:lvl7pPr>
    <a:lvl8pPr marL="3200400" algn="l" defTabSz="457200" rtl="0" eaLnBrk="1" latinLnBrk="0" hangingPunct="1">
      <a:defRPr sz="2400" kern="1200">
        <a:solidFill>
          <a:schemeClr val="tx1"/>
        </a:solidFill>
        <a:latin typeface="Arial" charset="0"/>
        <a:ea typeface="ＭＳ Ｐゴシック" charset="-128"/>
        <a:cs typeface="ＭＳ Ｐゴシック" charset="-128"/>
      </a:defRPr>
    </a:lvl8pPr>
    <a:lvl9pPr marL="3657600" algn="l" defTabSz="457200" rtl="0" eaLnBrk="1" latinLnBrk="0" hangingPunct="1">
      <a:defRPr sz="2400" kern="1200">
        <a:solidFill>
          <a:schemeClr val="tx1"/>
        </a:solidFill>
        <a:latin typeface="Arial" charset="0"/>
        <a:ea typeface="ＭＳ Ｐゴシック" charset="-128"/>
        <a:cs typeface="ＭＳ Ｐゴシック" charset="-128"/>
      </a:defRPr>
    </a:lvl9pPr>
  </p:defaultTextStyle>
  <p:extLst>
    <p:ext uri="{521415D9-36F7-43E2-AB2F-B90AF26B5E84}">
      <p14:sectionLst xmlns:p14="http://schemas.microsoft.com/office/powerpoint/2010/main">
        <p14:section name="Standardabschnitt" id="{4A2690E9-2C12-A949-B59B-6B04F8004869}">
          <p14:sldIdLst>
            <p14:sldId id="580"/>
            <p14:sldId id="581"/>
            <p14:sldId id="622"/>
            <p14:sldId id="673"/>
            <p14:sldId id="672"/>
            <p14:sldId id="563"/>
            <p14:sldId id="583"/>
            <p14:sldId id="584"/>
            <p14:sldId id="585"/>
            <p14:sldId id="586"/>
            <p14:sldId id="587"/>
            <p14:sldId id="646"/>
            <p14:sldId id="676"/>
            <p14:sldId id="648"/>
            <p14:sldId id="626"/>
            <p14:sldId id="649"/>
            <p14:sldId id="650"/>
            <p14:sldId id="661"/>
            <p14:sldId id="652"/>
            <p14:sldId id="653"/>
            <p14:sldId id="662"/>
            <p14:sldId id="668"/>
            <p14:sldId id="663"/>
            <p14:sldId id="654"/>
            <p14:sldId id="655"/>
            <p14:sldId id="664"/>
            <p14:sldId id="666"/>
            <p14:sldId id="656"/>
            <p14:sldId id="670"/>
            <p14:sldId id="667"/>
            <p14:sldId id="669"/>
            <p14:sldId id="657"/>
            <p14:sldId id="658"/>
            <p14:sldId id="659"/>
            <p14:sldId id="660"/>
            <p14:sldId id="671"/>
            <p14:sldId id="636"/>
            <p14:sldId id="613"/>
            <p14:sldId id="615"/>
            <p14:sldId id="677"/>
            <p14:sldId id="678"/>
            <p14:sldId id="679"/>
            <p14:sldId id="683"/>
            <p14:sldId id="684"/>
            <p14:sldId id="685"/>
            <p14:sldId id="619"/>
            <p14:sldId id="620"/>
            <p14:sldId id="621"/>
          </p14:sldIdLst>
        </p14:section>
      </p14:sectionLst>
    </p:ext>
    <p:ext uri="{EFAFB233-063F-42B5-8137-9DF3F51BA10A}">
      <p15:sldGuideLst xmlns:p15="http://schemas.microsoft.com/office/powerpoint/2012/main">
        <p15:guide id="1" orient="horz" pos="380">
          <p15:clr>
            <a:srgbClr val="A4A3A4"/>
          </p15:clr>
        </p15:guide>
        <p15:guide id="2" pos="2880">
          <p15:clr>
            <a:srgbClr val="A4A3A4"/>
          </p15:clr>
        </p15:guide>
        <p15:guide id="3" orient="horz" pos="754" userDrawn="1">
          <p15:clr>
            <a:srgbClr val="A4A3A4"/>
          </p15:clr>
        </p15:guide>
        <p15:guide id="4" pos="5602" userDrawn="1">
          <p15:clr>
            <a:srgbClr val="A4A3A4"/>
          </p15:clr>
        </p15:guide>
        <p15:guide id="5" orient="horz" pos="451">
          <p15:clr>
            <a:srgbClr val="A4A3A4"/>
          </p15:clr>
        </p15:guide>
        <p15:guide id="6" pos="378">
          <p15:clr>
            <a:srgbClr val="A4A3A4"/>
          </p15:clr>
        </p15:guide>
        <p15:guide id="7" orient="horz">
          <p15:clr>
            <a:srgbClr val="A4A3A4"/>
          </p15:clr>
        </p15:guide>
        <p15:guide id="8" pos="576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eter Pancakes" initials="PP" lastIdx="1" clrIdx="0"/>
  <p:cmAuthor id="2" name="Regine Brandtner" initials="RB" lastIdx="2" clrIdx="1"/>
</p:cmAuthorLst>
</file>

<file path=ppt/presProps.xml><?xml version="1.0" encoding="utf-8"?>
<p:presentationPr xmlns:a="http://schemas.openxmlformats.org/drawingml/2006/main" xmlns:r="http://schemas.openxmlformats.org/officeDocument/2006/relationships" xmlns:p="http://schemas.openxmlformats.org/presentationml/2006/main">
  <p:prnPr hiddenSlides="1"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27A86"/>
    <a:srgbClr val="737373"/>
    <a:srgbClr val="CDB987"/>
    <a:srgbClr val="F8B44F"/>
    <a:srgbClr val="E5FF65"/>
    <a:srgbClr val="FF40FF"/>
    <a:srgbClr val="9F9FFF"/>
    <a:srgbClr val="51BED1"/>
    <a:srgbClr val="005BF9"/>
    <a:srgbClr val="BBE0E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ittlere Formatvorlage 2 - Akz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ittlere Formatvorlag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8799B23B-EC83-4686-B30A-512413B5E67A}" styleName="Helle Formatvorlage 3 - Akz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8D230F3-CF80-4859-8CE7-A43EE81993B5}" styleName="Helle Formatvorlage 1 - Akz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922" autoAdjust="0"/>
    <p:restoredTop sz="73498" autoAdjust="0"/>
  </p:normalViewPr>
  <p:slideViewPr>
    <p:cSldViewPr>
      <p:cViewPr varScale="1">
        <p:scale>
          <a:sx n="76" d="100"/>
          <a:sy n="76" d="100"/>
        </p:scale>
        <p:origin x="1248" y="192"/>
      </p:cViewPr>
      <p:guideLst>
        <p:guide orient="horz" pos="380"/>
        <p:guide pos="2880"/>
        <p:guide orient="horz" pos="754"/>
        <p:guide pos="5602"/>
        <p:guide orient="horz" pos="451"/>
        <p:guide pos="378"/>
        <p:guide orient="horz"/>
        <p:guide pos="5760"/>
      </p:guideLst>
    </p:cSldViewPr>
  </p:slideViewPr>
  <p:outlineViewPr>
    <p:cViewPr>
      <p:scale>
        <a:sx n="33" d="100"/>
        <a:sy n="33" d="100"/>
      </p:scale>
      <p:origin x="0" y="0"/>
    </p:cViewPr>
  </p:outlineViewPr>
  <p:notesTextViewPr>
    <p:cViewPr>
      <p:scale>
        <a:sx n="120" d="100"/>
        <a:sy n="120" d="100"/>
      </p:scale>
      <p:origin x="0" y="0"/>
    </p:cViewPr>
  </p:notesTextViewPr>
  <p:sorterViewPr>
    <p:cViewPr varScale="1">
      <p:scale>
        <a:sx n="1" d="1"/>
        <a:sy n="1" d="1"/>
      </p:scale>
      <p:origin x="0" y="-6256"/>
    </p:cViewPr>
  </p:sorterViewPr>
  <p:notesViewPr>
    <p:cSldViewPr>
      <p:cViewPr varScale="1">
        <p:scale>
          <a:sx n="88" d="100"/>
          <a:sy n="88" d="100"/>
        </p:scale>
        <p:origin x="3822" y="7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viewProps" Target="view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commentAuthors" Target="commentAuthors.xml"/><Relationship Id="rId5" Type="http://schemas.openxmlformats.org/officeDocument/2006/relationships/slide" Target="slides/slide3.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theme" Target="theme/theme1.xml"/><Relationship Id="rId8" Type="http://schemas.openxmlformats.org/officeDocument/2006/relationships/slide" Target="slides/slide6.xml"/><Relationship Id="rId51" Type="http://schemas.openxmlformats.org/officeDocument/2006/relationships/notesMaster" Target="notesMasters/notesMaster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tableStyles" Target="tableStyles.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berschriftenplatzhalt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de-DE" dirty="0">
              <a:latin typeface="Calibri Normal" charset="0"/>
            </a:endParaRPr>
          </a:p>
        </p:txBody>
      </p:sp>
      <p:sp>
        <p:nvSpPr>
          <p:cNvPr id="3" name="Datumsplatzhalter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53C42287-BBCD-194E-8FCC-4BC0753B332B}" type="datetimeFigureOut">
              <a:rPr lang="de-DE" smtClean="0">
                <a:latin typeface="Calibri Normal" charset="0"/>
              </a:rPr>
              <a:pPr/>
              <a:t>20.08.20</a:t>
            </a:fld>
            <a:endParaRPr lang="de-DE" dirty="0">
              <a:latin typeface="Calibri Normal" charset="0"/>
            </a:endParaRPr>
          </a:p>
        </p:txBody>
      </p:sp>
      <p:sp>
        <p:nvSpPr>
          <p:cNvPr id="4" name="Fußzeilenplatzhalter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de-DE" dirty="0">
              <a:latin typeface="Calibri Normal" charset="0"/>
            </a:endParaRPr>
          </a:p>
        </p:txBody>
      </p:sp>
      <p:sp>
        <p:nvSpPr>
          <p:cNvPr id="5" name="Foliennummernplatzhalter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602F6D5D-152F-9C4D-8D9D-F0D4C7E2218B}" type="slidenum">
              <a:rPr lang="de-DE" smtClean="0">
                <a:latin typeface="Calibri Normal" charset="0"/>
              </a:rPr>
              <a:pPr/>
              <a:t>‹Nr.›</a:t>
            </a:fld>
            <a:endParaRPr lang="de-DE" dirty="0">
              <a:latin typeface="Calibri Normal" charset="0"/>
            </a:endParaRPr>
          </a:p>
        </p:txBody>
      </p:sp>
    </p:spTree>
    <p:extLst>
      <p:ext uri="{BB962C8B-B14F-4D97-AF65-F5344CB8AC3E}">
        <p14:creationId xmlns:p14="http://schemas.microsoft.com/office/powerpoint/2010/main" val="46940265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0" y="0"/>
            <a:ext cx="2945659" cy="49633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b="0" i="0">
                <a:latin typeface="Calibri Normal" charset="0"/>
              </a:defRPr>
            </a:lvl1pPr>
          </a:lstStyle>
          <a:p>
            <a:endParaRPr lang="de-DE" dirty="0"/>
          </a:p>
        </p:txBody>
      </p:sp>
      <p:sp>
        <p:nvSpPr>
          <p:cNvPr id="10243" name="Rectangle 3"/>
          <p:cNvSpPr>
            <a:spLocks noGrp="1" noChangeArrowheads="1"/>
          </p:cNvSpPr>
          <p:nvPr>
            <p:ph type="dt" idx="1"/>
          </p:nvPr>
        </p:nvSpPr>
        <p:spPr bwMode="auto">
          <a:xfrm>
            <a:off x="3852016" y="0"/>
            <a:ext cx="2945659" cy="49633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b="0" i="0">
                <a:latin typeface="Calibri Normal" charset="0"/>
              </a:defRPr>
            </a:lvl1pPr>
          </a:lstStyle>
          <a:p>
            <a:endParaRPr lang="de-DE" dirty="0"/>
          </a:p>
        </p:txBody>
      </p:sp>
      <p:sp>
        <p:nvSpPr>
          <p:cNvPr id="10244" name="Rectangle 4"/>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a:effectLst/>
        </p:spPr>
      </p:sp>
      <p:sp>
        <p:nvSpPr>
          <p:cNvPr id="10245" name="Rectangle 5"/>
          <p:cNvSpPr>
            <a:spLocks noGrp="1" noChangeArrowheads="1"/>
          </p:cNvSpPr>
          <p:nvPr>
            <p:ph type="body" sz="quarter" idx="3"/>
          </p:nvPr>
        </p:nvSpPr>
        <p:spPr bwMode="auto">
          <a:xfrm>
            <a:off x="906357" y="4715153"/>
            <a:ext cx="4984962" cy="44669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0246" name="Rectangle 6"/>
          <p:cNvSpPr>
            <a:spLocks noGrp="1" noChangeArrowheads="1"/>
          </p:cNvSpPr>
          <p:nvPr>
            <p:ph type="ftr" sz="quarter" idx="4"/>
          </p:nvPr>
        </p:nvSpPr>
        <p:spPr bwMode="auto">
          <a:xfrm>
            <a:off x="0" y="9430306"/>
            <a:ext cx="2945659" cy="496332"/>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b="0" i="0">
                <a:latin typeface="Calibri Normal" charset="0"/>
              </a:defRPr>
            </a:lvl1pPr>
          </a:lstStyle>
          <a:p>
            <a:endParaRPr lang="de-DE" dirty="0"/>
          </a:p>
        </p:txBody>
      </p:sp>
      <p:sp>
        <p:nvSpPr>
          <p:cNvPr id="10247" name="Rectangle 7"/>
          <p:cNvSpPr>
            <a:spLocks noGrp="1" noChangeArrowheads="1"/>
          </p:cNvSpPr>
          <p:nvPr>
            <p:ph type="sldNum" sz="quarter" idx="5"/>
          </p:nvPr>
        </p:nvSpPr>
        <p:spPr bwMode="auto">
          <a:xfrm>
            <a:off x="3852016" y="9430306"/>
            <a:ext cx="2945659" cy="496332"/>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b="0" i="0">
                <a:latin typeface="Calibri Normal" charset="0"/>
              </a:defRPr>
            </a:lvl1pPr>
          </a:lstStyle>
          <a:p>
            <a:fld id="{FAF12454-57A3-5346-8AD1-8A7E704F94A5}" type="slidenum">
              <a:rPr lang="de-DE" smtClean="0"/>
              <a:pPr/>
              <a:t>‹Nr.›</a:t>
            </a:fld>
            <a:endParaRPr lang="de-DE" dirty="0"/>
          </a:p>
        </p:txBody>
      </p:sp>
    </p:spTree>
    <p:extLst>
      <p:ext uri="{BB962C8B-B14F-4D97-AF65-F5344CB8AC3E}">
        <p14:creationId xmlns:p14="http://schemas.microsoft.com/office/powerpoint/2010/main" val="2294540302"/>
      </p:ext>
    </p:extLst>
  </p:cSld>
  <p:clrMap bg1="lt1" tx1="dk1" bg2="lt2" tx2="dk2" accent1="accent1" accent2="accent2" accent3="accent3" accent4="accent4" accent5="accent5" accent6="accent6" hlink="hlink" folHlink="folHlink"/>
  <p:hf hdr="0" ftr="0" dt="0"/>
  <p:notesStyle>
    <a:lvl1pPr algn="l" rtl="0" fontAlgn="base">
      <a:spcBef>
        <a:spcPct val="30000"/>
      </a:spcBef>
      <a:spcAft>
        <a:spcPct val="0"/>
      </a:spcAft>
      <a:defRPr sz="1200" b="0" i="0" kern="1200">
        <a:solidFill>
          <a:schemeClr val="tx1"/>
        </a:solidFill>
        <a:latin typeface="Calibri Normal" charset="0"/>
        <a:ea typeface="ＭＳ Ｐゴシック" charset="-128"/>
        <a:cs typeface="ＭＳ Ｐゴシック" charset="-128"/>
      </a:defRPr>
    </a:lvl1pPr>
    <a:lvl2pPr marL="457200" algn="l" rtl="0" fontAlgn="base">
      <a:spcBef>
        <a:spcPct val="30000"/>
      </a:spcBef>
      <a:spcAft>
        <a:spcPct val="0"/>
      </a:spcAft>
      <a:defRPr sz="1200" b="0" i="0" kern="1200">
        <a:solidFill>
          <a:schemeClr val="tx1"/>
        </a:solidFill>
        <a:latin typeface="Calibri Normal" charset="0"/>
        <a:ea typeface="ＭＳ Ｐゴシック" charset="-128"/>
        <a:cs typeface="+mn-cs"/>
      </a:defRPr>
    </a:lvl2pPr>
    <a:lvl3pPr marL="914400" algn="l" rtl="0" fontAlgn="base">
      <a:spcBef>
        <a:spcPct val="30000"/>
      </a:spcBef>
      <a:spcAft>
        <a:spcPct val="0"/>
      </a:spcAft>
      <a:defRPr sz="1200" b="0" i="0" kern="1200">
        <a:solidFill>
          <a:schemeClr val="tx1"/>
        </a:solidFill>
        <a:latin typeface="Calibri Normal" charset="0"/>
        <a:ea typeface="ＭＳ Ｐゴシック" charset="-128"/>
        <a:cs typeface="+mn-cs"/>
      </a:defRPr>
    </a:lvl3pPr>
    <a:lvl4pPr marL="1371600" algn="l" rtl="0" fontAlgn="base">
      <a:spcBef>
        <a:spcPct val="30000"/>
      </a:spcBef>
      <a:spcAft>
        <a:spcPct val="0"/>
      </a:spcAft>
      <a:defRPr sz="1200" b="0" i="0" kern="1200">
        <a:solidFill>
          <a:schemeClr val="tx1"/>
        </a:solidFill>
        <a:latin typeface="Calibri Normal" charset="0"/>
        <a:ea typeface="ＭＳ Ｐゴシック" charset="-128"/>
        <a:cs typeface="+mn-cs"/>
      </a:defRPr>
    </a:lvl4pPr>
    <a:lvl5pPr marL="1828800" algn="l" rtl="0" fontAlgn="base">
      <a:spcBef>
        <a:spcPct val="30000"/>
      </a:spcBef>
      <a:spcAft>
        <a:spcPct val="0"/>
      </a:spcAft>
      <a:defRPr sz="1200" b="0" i="0" kern="1200">
        <a:solidFill>
          <a:schemeClr val="tx1"/>
        </a:solidFill>
        <a:latin typeface="Calibri Norm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defTabSz="351701" eaLnBrk="0" hangingPunct="0"/>
            <a:r>
              <a:rPr lang="de-DE" sz="900" b="1" dirty="0">
                <a:latin typeface="Calibri" pitchFamily="34" charset="0"/>
                <a:ea typeface="MS PGothic" panose="020B0600070205080204" pitchFamily="34" charset="-128"/>
                <a:cs typeface="ＭＳ Ｐゴシック" charset="0"/>
              </a:rPr>
              <a:t>Sachrechnen: 3 </a:t>
            </a:r>
            <a:r>
              <a:rPr lang="de-DE" sz="1200" b="1" i="0" kern="1200" dirty="0">
                <a:solidFill>
                  <a:schemeClr val="tx1"/>
                </a:solidFill>
                <a:latin typeface="Calibri Normal" charset="0"/>
                <a:ea typeface="ＭＳ Ｐゴシック" charset="-128"/>
                <a:cs typeface="ＭＳ Ｐゴシック" charset="-128"/>
              </a:rPr>
              <a:t>Prozessbezogenen Kompetenzen und Sachrechnen – Schwerpunkt Problemlösen </a:t>
            </a:r>
            <a:br>
              <a:rPr lang="de-DE" sz="1200" b="1" i="0" kern="1200" dirty="0">
                <a:solidFill>
                  <a:schemeClr val="tx1"/>
                </a:solidFill>
                <a:latin typeface="Calibri Normal" charset="0"/>
                <a:ea typeface="ＭＳ Ｐゴシック" charset="-128"/>
                <a:cs typeface="ＭＳ Ｐゴシック" charset="-128"/>
              </a:rPr>
            </a:br>
            <a:endParaRPr lang="de-DE" sz="900" b="1" dirty="0">
              <a:latin typeface="Calibri" pitchFamily="34" charset="0"/>
              <a:ea typeface="MS PGothic" panose="020B0600070205080204" pitchFamily="34" charset="-128"/>
              <a:cs typeface="ＭＳ Ｐゴシック" charset="0"/>
            </a:endParaRPr>
          </a:p>
          <a:p>
            <a:endParaRPr lang="de-DE" dirty="0"/>
          </a:p>
        </p:txBody>
      </p:sp>
      <p:sp>
        <p:nvSpPr>
          <p:cNvPr id="4" name="Foliennummernplatzhalter 3"/>
          <p:cNvSpPr>
            <a:spLocks noGrp="1"/>
          </p:cNvSpPr>
          <p:nvPr>
            <p:ph type="sldNum" sz="quarter" idx="10"/>
          </p:nvPr>
        </p:nvSpPr>
        <p:spPr/>
        <p:txBody>
          <a:bodyPr/>
          <a:lstStyle/>
          <a:p>
            <a:fld id="{07C1B0D3-0A58-403F-B6DF-C338AD750015}" type="slidenum">
              <a:rPr lang="de-DE" altLang="de-DE" smtClean="0"/>
              <a:pPr/>
              <a:t>1</a:t>
            </a:fld>
            <a:endParaRPr lang="de-DE" altLang="de-DE" dirty="0"/>
          </a:p>
        </p:txBody>
      </p:sp>
    </p:spTree>
    <p:extLst>
      <p:ext uri="{BB962C8B-B14F-4D97-AF65-F5344CB8AC3E}">
        <p14:creationId xmlns:p14="http://schemas.microsoft.com/office/powerpoint/2010/main" val="4161952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Folienbildplatzhalter 1"/>
          <p:cNvSpPr>
            <a:spLocks noGrp="1" noRot="1" noChangeAspect="1" noTextEdit="1"/>
          </p:cNvSpPr>
          <p:nvPr>
            <p:ph type="sldImg"/>
          </p:nvPr>
        </p:nvSpPr>
        <p:spPr>
          <a:ln/>
        </p:spPr>
      </p:sp>
      <p:sp>
        <p:nvSpPr>
          <p:cNvPr id="11266"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28600" indent="-228600">
              <a:buFont typeface="+mj-lt"/>
              <a:buAutoNum type="arabicPeriod"/>
            </a:pPr>
            <a:r>
              <a:rPr lang="de-DE" altLang="de-DE" dirty="0"/>
              <a:t>Gruppe 1 berichtet.</a:t>
            </a:r>
            <a:r>
              <a:rPr lang="de-DE" altLang="de-DE" baseline="0" dirty="0"/>
              <a:t> A</a:t>
            </a:r>
            <a:r>
              <a:rPr lang="de-DE" altLang="de-DE" dirty="0"/>
              <a:t>lle können die Veranschaulichung eines Modellierungsprozesses aus BS 2 nutzen – </a:t>
            </a:r>
            <a:r>
              <a:rPr lang="de-DE" altLang="de-DE" b="1" dirty="0"/>
              <a:t>AB-BS2-Modellierungskreislauf</a:t>
            </a:r>
            <a:r>
              <a:rPr lang="de-DE" altLang="de-DE" b="1" baseline="0" dirty="0"/>
              <a:t> (auch im Materialordner BS3)</a:t>
            </a:r>
            <a:endParaRPr lang="de-DE" altLang="de-DE" b="1" dirty="0"/>
          </a:p>
          <a:p>
            <a:pPr marL="228600" indent="-228600">
              <a:buFont typeface="+mj-lt"/>
              <a:buAutoNum type="arabicPeriod"/>
            </a:pPr>
            <a:r>
              <a:rPr lang="de-DE" altLang="de-DE" dirty="0"/>
              <a:t>Diskussion zu den aufgetretenen Problemen /eventuell die Probleme auf Karten notieren, um später über die Lösungen dazu zu reflektieren</a:t>
            </a:r>
          </a:p>
        </p:txBody>
      </p:sp>
      <p:sp>
        <p:nvSpPr>
          <p:cNvPr id="11267"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314CBFF0-9082-4391-B130-B49314C03388}" type="slidenum">
              <a:rPr lang="de-DE" altLang="de-DE"/>
              <a:pPr/>
              <a:t>12</a:t>
            </a:fld>
            <a:endParaRPr lang="de-DE" altLang="de-DE"/>
          </a:p>
        </p:txBody>
      </p:sp>
    </p:spTree>
    <p:extLst>
      <p:ext uri="{BB962C8B-B14F-4D97-AF65-F5344CB8AC3E}">
        <p14:creationId xmlns:p14="http://schemas.microsoft.com/office/powerpoint/2010/main" val="101315883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Folienbildplatzhalter 1"/>
          <p:cNvSpPr>
            <a:spLocks noGrp="1" noRot="1" noChangeAspect="1" noTextEdit="1"/>
          </p:cNvSpPr>
          <p:nvPr>
            <p:ph type="sldImg"/>
          </p:nvPr>
        </p:nvSpPr>
        <p:spPr>
          <a:ln/>
        </p:spPr>
      </p:sp>
      <p:sp>
        <p:nvSpPr>
          <p:cNvPr id="11266"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28600" indent="-228600">
              <a:buFont typeface="+mj-lt"/>
              <a:buAutoNum type="arabicPeriod"/>
            </a:pPr>
            <a:r>
              <a:rPr lang="de-DE" altLang="de-DE" dirty="0"/>
              <a:t>Gruppe 1 berichtet.</a:t>
            </a:r>
            <a:r>
              <a:rPr lang="de-DE" altLang="de-DE" baseline="0" dirty="0"/>
              <a:t> A</a:t>
            </a:r>
            <a:r>
              <a:rPr lang="de-DE" altLang="de-DE" dirty="0"/>
              <a:t>lle können die Veranschaulichung eines Modellierungsprozesses aus BS 2 nutzen – </a:t>
            </a:r>
            <a:r>
              <a:rPr lang="de-DE" altLang="de-DE" b="1" dirty="0"/>
              <a:t>AB-BS2-Modellierungskreislauf</a:t>
            </a:r>
            <a:r>
              <a:rPr lang="de-DE" altLang="de-DE" b="1" baseline="0" dirty="0"/>
              <a:t> (auch im Materialordner BS3)</a:t>
            </a:r>
            <a:endParaRPr lang="de-DE" altLang="de-DE" b="1" dirty="0"/>
          </a:p>
          <a:p>
            <a:pPr marL="228600" indent="-228600">
              <a:buFont typeface="+mj-lt"/>
              <a:buAutoNum type="arabicPeriod"/>
            </a:pPr>
            <a:r>
              <a:rPr lang="de-DE" altLang="de-DE" dirty="0"/>
              <a:t>Diskussion zu den aufgetretenen Problemen /eventuell die Probleme auf Karten notieren, um später über die Lösungen dazu zu reflektieren</a:t>
            </a:r>
          </a:p>
        </p:txBody>
      </p:sp>
      <p:sp>
        <p:nvSpPr>
          <p:cNvPr id="11267"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314CBFF0-9082-4391-B130-B49314C03388}" type="slidenum">
              <a:rPr lang="de-DE" altLang="de-DE"/>
              <a:pPr/>
              <a:t>13</a:t>
            </a:fld>
            <a:endParaRPr lang="de-DE" altLang="de-DE"/>
          </a:p>
        </p:txBody>
      </p:sp>
    </p:spTree>
    <p:extLst>
      <p:ext uri="{BB962C8B-B14F-4D97-AF65-F5344CB8AC3E}">
        <p14:creationId xmlns:p14="http://schemas.microsoft.com/office/powerpoint/2010/main" val="101315883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 typeface="Arial" panose="020B0604020202020204" pitchFamily="34" charset="0"/>
              <a:buNone/>
              <a:defRPr/>
            </a:pPr>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14</a:t>
            </a:fld>
            <a:endParaRPr lang="de-DE"/>
          </a:p>
        </p:txBody>
      </p:sp>
    </p:spTree>
    <p:extLst>
      <p:ext uri="{BB962C8B-B14F-4D97-AF65-F5344CB8AC3E}">
        <p14:creationId xmlns:p14="http://schemas.microsoft.com/office/powerpoint/2010/main" val="68970045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i="1"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15</a:t>
            </a:fld>
            <a:endParaRPr lang="de-DE" dirty="0"/>
          </a:p>
        </p:txBody>
      </p:sp>
    </p:spTree>
    <p:extLst>
      <p:ext uri="{BB962C8B-B14F-4D97-AF65-F5344CB8AC3E}">
        <p14:creationId xmlns:p14="http://schemas.microsoft.com/office/powerpoint/2010/main" val="209882337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Folienbildplatzhalter 1"/>
          <p:cNvSpPr>
            <a:spLocks noGrp="1" noRot="1" noChangeAspect="1" noTextEdit="1"/>
          </p:cNvSpPr>
          <p:nvPr>
            <p:ph type="sldImg"/>
          </p:nvPr>
        </p:nvSpPr>
        <p:spPr>
          <a:ln/>
        </p:spPr>
      </p:sp>
      <p:sp>
        <p:nvSpPr>
          <p:cNvPr id="10243" name="Notizenplatzhalter 2"/>
          <p:cNvSpPr>
            <a:spLocks noGrp="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de-DE" altLang="de-DE" b="1" dirty="0">
                <a:latin typeface="Calibri" pitchFamily="34" charset="0"/>
                <a:cs typeface="Calibri" pitchFamily="34" charset="0"/>
              </a:rPr>
              <a:t>AB-BS3-Aufgabe SATIRE </a:t>
            </a:r>
          </a:p>
          <a:p>
            <a:pPr>
              <a:buFontTx/>
              <a:buNone/>
            </a:pPr>
            <a:endParaRPr lang="de-DE" altLang="de-DE" dirty="0">
              <a:latin typeface="Calibri" pitchFamily="34" charset="0"/>
              <a:cs typeface="Calibri" pitchFamily="34" charset="0"/>
            </a:endParaRPr>
          </a:p>
          <a:p>
            <a:pPr>
              <a:buFontTx/>
              <a:buNone/>
            </a:pPr>
            <a:r>
              <a:rPr lang="de-DE" altLang="de-DE" dirty="0">
                <a:latin typeface="Calibri" pitchFamily="34" charset="0"/>
                <a:cs typeface="Calibri" pitchFamily="34" charset="0"/>
              </a:rPr>
              <a:t>Ein </a:t>
            </a:r>
            <a:r>
              <a:rPr lang="de-DE" altLang="de-DE" b="1" dirty="0">
                <a:latin typeface="Calibri" pitchFamily="34" charset="0"/>
                <a:cs typeface="Calibri" pitchFamily="34" charset="0"/>
              </a:rPr>
              <a:t>Problem</a:t>
            </a:r>
            <a:r>
              <a:rPr lang="de-DE" altLang="de-DE" dirty="0">
                <a:latin typeface="Calibri" pitchFamily="34" charset="0"/>
                <a:cs typeface="Calibri" pitchFamily="34" charset="0"/>
              </a:rPr>
              <a:t> liegt vor, wenn ein </a:t>
            </a:r>
            <a:r>
              <a:rPr lang="de-DE" altLang="de-DE" b="1" dirty="0">
                <a:latin typeface="Calibri" pitchFamily="34" charset="0"/>
                <a:cs typeface="Calibri" pitchFamily="34" charset="0"/>
              </a:rPr>
              <a:t>kognitiver Konflikt </a:t>
            </a:r>
            <a:r>
              <a:rPr lang="de-DE" altLang="de-DE" dirty="0">
                <a:latin typeface="Calibri" pitchFamily="34" charset="0"/>
                <a:cs typeface="Calibri" pitchFamily="34" charset="0"/>
              </a:rPr>
              <a:t>zwischen den objektiven Anforderungen durch die Aufgabenstellung und den subjektiven Voraussetzungen des Aufgabenlösers entsteht.</a:t>
            </a:r>
          </a:p>
          <a:p>
            <a:pPr>
              <a:buFontTx/>
              <a:buNone/>
            </a:pPr>
            <a:endParaRPr lang="de-DE" altLang="de-DE" dirty="0">
              <a:latin typeface="Calibri" pitchFamily="34" charset="0"/>
              <a:cs typeface="Calibri" pitchFamily="34" charset="0"/>
            </a:endParaRPr>
          </a:p>
          <a:p>
            <a:pPr>
              <a:buFontTx/>
              <a:buNone/>
            </a:pPr>
            <a:r>
              <a:rPr lang="de-DE" altLang="de-DE" b="1" dirty="0">
                <a:latin typeface="Calibri" pitchFamily="34" charset="0"/>
                <a:cs typeface="Calibri" pitchFamily="34" charset="0"/>
              </a:rPr>
              <a:t>Problemaufgaben</a:t>
            </a:r>
            <a:r>
              <a:rPr lang="de-DE" altLang="de-DE" dirty="0">
                <a:latin typeface="Calibri" pitchFamily="34" charset="0"/>
                <a:cs typeface="Calibri" pitchFamily="34" charset="0"/>
              </a:rPr>
              <a:t> (nach Rasch) sind Aufgaben mit anspruchsvollen Strukturen, bei denen die Kinder nicht sofort vertraute Grundmodelle des Rechnens erkennen können. </a:t>
            </a:r>
          </a:p>
          <a:p>
            <a:pPr>
              <a:buFontTx/>
              <a:buNone/>
            </a:pPr>
            <a:endParaRPr lang="de-DE" altLang="de-DE" dirty="0">
              <a:latin typeface="Calibri" pitchFamily="34" charset="0"/>
              <a:cs typeface="Calibri" pitchFamily="34" charset="0"/>
            </a:endParaRPr>
          </a:p>
          <a:p>
            <a:pPr>
              <a:buFontTx/>
              <a:buNone/>
            </a:pPr>
            <a:r>
              <a:rPr lang="de-DE" altLang="de-DE" b="1" dirty="0">
                <a:latin typeface="Calibri" pitchFamily="34" charset="0"/>
                <a:cs typeface="Calibri" pitchFamily="34" charset="0"/>
              </a:rPr>
              <a:t>Wie</a:t>
            </a:r>
            <a:r>
              <a:rPr lang="de-DE" altLang="de-DE" dirty="0">
                <a:latin typeface="Calibri" pitchFamily="34" charset="0"/>
                <a:cs typeface="Calibri" pitchFamily="34" charset="0"/>
              </a:rPr>
              <a:t> lösen Kinder Problemaufgaben? 	</a:t>
            </a:r>
            <a:endParaRPr lang="de-DE" altLang="de-DE" i="1" dirty="0">
              <a:latin typeface="Calibri" pitchFamily="34" charset="0"/>
              <a:cs typeface="Calibri" pitchFamily="34" charset="0"/>
            </a:endParaRPr>
          </a:p>
          <a:p>
            <a:endParaRPr lang="de-DE" altLang="de-DE" dirty="0"/>
          </a:p>
          <a:p>
            <a:r>
              <a:rPr lang="de-DE" altLang="de-DE" b="1" dirty="0">
                <a:latin typeface="Calibri" pitchFamily="34" charset="0"/>
                <a:cs typeface="Calibri" pitchFamily="34" charset="0"/>
              </a:rPr>
              <a:t>Bezug zu den Aussagen zum Problemlösen aus den Bildungsstandards </a:t>
            </a:r>
            <a:endParaRPr lang="de-DE" altLang="de-DE" dirty="0"/>
          </a:p>
          <a:p>
            <a:r>
              <a:rPr lang="de-DE" altLang="de-DE" dirty="0"/>
              <a:t>Anforderungsbereich </a:t>
            </a:r>
            <a:r>
              <a:rPr lang="de-DE" altLang="de-DE" b="1" dirty="0"/>
              <a:t>1: Reproduzieren </a:t>
            </a:r>
            <a:r>
              <a:rPr lang="de-DE" altLang="de-DE" dirty="0"/>
              <a:t>(Routineaufgaben lösen /“sich zu helfen wissen“, einfache Probleme mit bekannten –auch experimentellen- Verfahren lösen)</a:t>
            </a:r>
          </a:p>
          <a:p>
            <a:r>
              <a:rPr lang="de-DE" altLang="de-DE" dirty="0"/>
              <a:t>Anforderungsbereich </a:t>
            </a:r>
            <a:r>
              <a:rPr lang="de-DE" altLang="de-DE" b="1" dirty="0"/>
              <a:t>2. Zusammenhänge </a:t>
            </a:r>
            <a:r>
              <a:rPr lang="de-DE" altLang="de-DE" dirty="0"/>
              <a:t>herstellen (Probleme bearbeiten, deren Lösung die Anwendung von heuristischen Hilfsmitteln, Strategien und Prinzipien erfordert, Probleme selbst formulieren, Plausibilität von Ergebnissen überprüfen) </a:t>
            </a:r>
          </a:p>
          <a:p>
            <a:r>
              <a:rPr lang="de-DE" altLang="de-DE" dirty="0"/>
              <a:t>Anforderungsbereich </a:t>
            </a:r>
            <a:r>
              <a:rPr lang="de-DE" altLang="de-DE" b="1" dirty="0"/>
              <a:t>3:  Verallgemeinern und Reflektieren </a:t>
            </a:r>
            <a:r>
              <a:rPr lang="de-DE" altLang="de-DE" dirty="0"/>
              <a:t>(Anspruchsvolle Probleme lösen, Finden von Lösungsideen und Lösungswege reflektieren)</a:t>
            </a:r>
          </a:p>
          <a:p>
            <a:endParaRPr lang="de-DE" altLang="de-DE" dirty="0"/>
          </a:p>
        </p:txBody>
      </p:sp>
      <p:sp>
        <p:nvSpPr>
          <p:cNvPr id="13315"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21678A1A-6B88-484E-823A-6C16DB0FCD55}" type="slidenum">
              <a:rPr lang="de-DE" altLang="de-DE"/>
              <a:pPr/>
              <a:t>16</a:t>
            </a:fld>
            <a:endParaRPr lang="de-DE" altLang="de-DE"/>
          </a:p>
        </p:txBody>
      </p:sp>
    </p:spTree>
    <p:extLst>
      <p:ext uri="{BB962C8B-B14F-4D97-AF65-F5344CB8AC3E}">
        <p14:creationId xmlns:p14="http://schemas.microsoft.com/office/powerpoint/2010/main" val="35811161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altLang="de-DE" sz="1200" b="1" dirty="0"/>
              <a:t>Aufgaben in</a:t>
            </a:r>
            <a:r>
              <a:rPr lang="de-DE" altLang="de-DE" sz="1200" b="1" baseline="0" dirty="0"/>
              <a:t> </a:t>
            </a:r>
            <a:r>
              <a:rPr lang="de-DE" altLang="de-DE" sz="1200" b="1" dirty="0"/>
              <a:t>Umschläge vorbereiten</a:t>
            </a:r>
            <a:r>
              <a:rPr lang="de-DE" altLang="de-DE" sz="1200" b="1" baseline="0" dirty="0"/>
              <a:t> </a:t>
            </a:r>
            <a:r>
              <a:rPr lang="de-DE" altLang="de-DE" sz="1200" b="1" dirty="0"/>
              <a:t>-</a:t>
            </a:r>
            <a:r>
              <a:rPr lang="de-DE" altLang="de-DE" sz="1200" b="1" baseline="0" dirty="0"/>
              <a:t> </a:t>
            </a:r>
            <a:r>
              <a:rPr lang="de-DE" altLang="de-DE" sz="1200" b="1" dirty="0"/>
              <a:t>Auswahl</a:t>
            </a:r>
            <a:r>
              <a:rPr lang="de-DE" altLang="de-DE" sz="1200" b="1" baseline="0" dirty="0"/>
              <a:t> aus Rasch, R. (2003</a:t>
            </a:r>
            <a:r>
              <a:rPr lang="de-DE" altLang="de-DE" sz="1200" b="0" baseline="0" dirty="0"/>
              <a:t>). </a:t>
            </a:r>
            <a:r>
              <a:rPr lang="de-DE" b="0" dirty="0"/>
              <a:t>42 Denk- und Sachaufgaben.</a:t>
            </a:r>
            <a:r>
              <a:rPr lang="de-DE" b="0" baseline="0" dirty="0"/>
              <a:t> </a:t>
            </a:r>
            <a:r>
              <a:rPr lang="de-DE" b="0" dirty="0"/>
              <a:t>Wie Kinder mathematische Aufgaben lösen und diskutieren. Seelze: Friedrichverlag</a:t>
            </a:r>
          </a:p>
          <a:p>
            <a:pPr marL="0" marR="0" indent="0" algn="l" defTabSz="914400" rtl="0" eaLnBrk="1" fontAlgn="base" latinLnBrk="0" hangingPunct="1">
              <a:lnSpc>
                <a:spcPct val="100000"/>
              </a:lnSpc>
              <a:spcBef>
                <a:spcPct val="30000"/>
              </a:spcBef>
              <a:spcAft>
                <a:spcPct val="0"/>
              </a:spcAft>
              <a:buClrTx/>
              <a:buSzTx/>
              <a:buFontTx/>
              <a:buNone/>
              <a:tabLst/>
              <a:defRPr/>
            </a:pPr>
            <a:endParaRPr lang="de-DE" altLang="de-DE" sz="1200" b="1" dirty="0"/>
          </a:p>
          <a:p>
            <a:pPr>
              <a:buFontTx/>
              <a:buNone/>
            </a:pPr>
            <a:endParaRPr lang="de-DE" altLang="de-DE" dirty="0">
              <a:latin typeface="Calibri" pitchFamily="34" charset="0"/>
              <a:cs typeface="Calibri" pitchFamily="34" charset="0"/>
            </a:endParaRPr>
          </a:p>
          <a:p>
            <a:endParaRPr lang="de-DE" altLang="de-DE" dirty="0"/>
          </a:p>
          <a:p>
            <a:endParaRPr lang="de-DE" altLang="de-DE" dirty="0"/>
          </a:p>
          <a:p>
            <a:pPr marL="0" marR="0" indent="0" algn="l" defTabSz="914400" rtl="0" eaLnBrk="1" fontAlgn="base" latinLnBrk="0" hangingPunct="1">
              <a:lnSpc>
                <a:spcPct val="100000"/>
              </a:lnSpc>
              <a:spcBef>
                <a:spcPct val="30000"/>
              </a:spcBef>
              <a:spcAft>
                <a:spcPct val="0"/>
              </a:spcAft>
              <a:buClrTx/>
              <a:buSzTx/>
              <a:buFontTx/>
              <a:buNone/>
              <a:tabLst/>
              <a:defRPr/>
            </a:pPr>
            <a:endParaRPr lang="de-DE" altLang="de-DE" sz="1200" dirty="0"/>
          </a:p>
          <a:p>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17</a:t>
            </a:fld>
            <a:endParaRPr lang="de-DE" dirty="0"/>
          </a:p>
        </p:txBody>
      </p:sp>
    </p:spTree>
    <p:extLst>
      <p:ext uri="{BB962C8B-B14F-4D97-AF65-F5344CB8AC3E}">
        <p14:creationId xmlns:p14="http://schemas.microsoft.com/office/powerpoint/2010/main" val="153276802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18</a:t>
            </a:fld>
            <a:endParaRPr lang="de-DE" dirty="0"/>
          </a:p>
        </p:txBody>
      </p:sp>
    </p:spTree>
    <p:extLst>
      <p:ext uri="{BB962C8B-B14F-4D97-AF65-F5344CB8AC3E}">
        <p14:creationId xmlns:p14="http://schemas.microsoft.com/office/powerpoint/2010/main" val="1836676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Folienbildplatzhalter 1"/>
          <p:cNvSpPr>
            <a:spLocks noGrp="1" noRot="1" noChangeAspect="1" noTextEdit="1"/>
          </p:cNvSpPr>
          <p:nvPr>
            <p:ph type="sldImg"/>
          </p:nvPr>
        </p:nvSpPr>
        <p:spPr>
          <a:ln/>
        </p:spPr>
      </p:sp>
      <p:sp>
        <p:nvSpPr>
          <p:cNvPr id="3" name="Notizenplatzhalter 2"/>
          <p:cNvSpPr>
            <a:spLocks noGrp="1"/>
          </p:cNvSpPr>
          <p:nvPr>
            <p:ph type="body" idx="1"/>
          </p:nvPr>
        </p:nvSpPr>
        <p:spPr/>
        <p:txBody>
          <a:bodyPr/>
          <a:lstStyle/>
          <a:p>
            <a:r>
              <a:rPr lang="de-DE" altLang="de-DE" b="1" i="0" dirty="0"/>
              <a:t>AB-BS3-Problemaufgaben</a:t>
            </a:r>
          </a:p>
          <a:p>
            <a:r>
              <a:rPr lang="de-DE" altLang="de-DE" b="0" i="0" dirty="0"/>
              <a:t>Auch</a:t>
            </a:r>
            <a:r>
              <a:rPr lang="de-DE" altLang="de-DE" b="0" i="0" baseline="0" dirty="0"/>
              <a:t> hier werden (wie bereits im BS2) Aufgaben exemplarisch aus Lehrwerken ausgewählt</a:t>
            </a:r>
            <a:r>
              <a:rPr lang="de-DE" altLang="de-DE" b="0" i="1" baseline="0" dirty="0"/>
              <a:t>: Rechenwege 4, Mathematik für kleine Asse</a:t>
            </a:r>
            <a:endParaRPr lang="de-DE" altLang="de-DE" b="0" i="1" dirty="0"/>
          </a:p>
          <a:p>
            <a:endParaRPr lang="de-DE" altLang="de-DE" dirty="0"/>
          </a:p>
          <a:p>
            <a:r>
              <a:rPr lang="de-DE" altLang="de-DE" b="1" dirty="0"/>
              <a:t>Problemlösen in den Bildungsstandards:</a:t>
            </a:r>
          </a:p>
          <a:p>
            <a:r>
              <a:rPr lang="de-DE" altLang="de-DE" dirty="0"/>
              <a:t>Anforderungsbereich </a:t>
            </a:r>
            <a:r>
              <a:rPr lang="de-DE" altLang="de-DE" b="1" dirty="0"/>
              <a:t>1: Reproduzieren </a:t>
            </a:r>
            <a:r>
              <a:rPr lang="de-DE" altLang="de-DE" dirty="0"/>
              <a:t>(Routineaufgaben lösen /“sich zu helfen wissen“, einfache Probleme mit bekannten –auch experimentellen- Verfahren lösen)</a:t>
            </a:r>
          </a:p>
          <a:p>
            <a:r>
              <a:rPr lang="de-DE" altLang="de-DE" dirty="0"/>
              <a:t>Anforderungsbereich </a:t>
            </a:r>
            <a:r>
              <a:rPr lang="de-DE" altLang="de-DE" b="1" dirty="0"/>
              <a:t>2. Zusammenhänge </a:t>
            </a:r>
            <a:r>
              <a:rPr lang="de-DE" altLang="de-DE" dirty="0"/>
              <a:t>herstellen (Probleme bearbeiten, deren Lösung die Anwendung von heuristischen Hilfsmitteln, Strategien und Prinzipien erfordert, Probleme selbst formulieren, Plausibilität von Ergebnissen überprüfen) </a:t>
            </a:r>
          </a:p>
          <a:p>
            <a:r>
              <a:rPr lang="de-DE" altLang="de-DE" dirty="0"/>
              <a:t>Anforderungsbereich </a:t>
            </a:r>
            <a:r>
              <a:rPr lang="de-DE" altLang="de-DE" b="1" dirty="0"/>
              <a:t>3:  Verallgemeinern und Reflektieren </a:t>
            </a:r>
            <a:r>
              <a:rPr lang="de-DE" altLang="de-DE" dirty="0"/>
              <a:t>(Anspruchsvolle Probleme lösen, Finden von Lösungsideen und Lösungswege reflektieren)</a:t>
            </a:r>
          </a:p>
        </p:txBody>
      </p:sp>
      <p:sp>
        <p:nvSpPr>
          <p:cNvPr id="15363"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000">
                <a:solidFill>
                  <a:schemeClr val="tx1"/>
                </a:solidFill>
                <a:latin typeface="Calibri" panose="020F0502020204030204" pitchFamily="34" charset="0"/>
                <a:ea typeface="MS PGothic" panose="020B0600070205080204" pitchFamily="34" charset="-128"/>
              </a:defRPr>
            </a:lvl1pPr>
            <a:lvl2pPr marL="749859" indent="-288407">
              <a:spcBef>
                <a:spcPct val="30000"/>
              </a:spcBef>
              <a:defRPr sz="1000">
                <a:solidFill>
                  <a:schemeClr val="tx1"/>
                </a:solidFill>
                <a:latin typeface="Calibri" panose="020F0502020204030204" pitchFamily="34" charset="0"/>
                <a:ea typeface="MS PGothic" panose="020B0600070205080204" pitchFamily="34" charset="-128"/>
              </a:defRPr>
            </a:lvl2pPr>
            <a:lvl3pPr marL="1153630" indent="-230726">
              <a:spcBef>
                <a:spcPct val="30000"/>
              </a:spcBef>
              <a:defRPr sz="1000">
                <a:solidFill>
                  <a:schemeClr val="tx1"/>
                </a:solidFill>
                <a:latin typeface="Calibri" panose="020F0502020204030204" pitchFamily="34" charset="0"/>
                <a:ea typeface="MS PGothic" panose="020B0600070205080204" pitchFamily="34" charset="-128"/>
              </a:defRPr>
            </a:lvl3pPr>
            <a:lvl4pPr marL="1615082" indent="-230726">
              <a:spcBef>
                <a:spcPct val="30000"/>
              </a:spcBef>
              <a:defRPr sz="1000">
                <a:solidFill>
                  <a:schemeClr val="tx1"/>
                </a:solidFill>
                <a:latin typeface="Calibri" panose="020F0502020204030204" pitchFamily="34" charset="0"/>
                <a:ea typeface="MS PGothic" panose="020B0600070205080204" pitchFamily="34" charset="-128"/>
              </a:defRPr>
            </a:lvl4pPr>
            <a:lvl5pPr marL="2076534" indent="-230726">
              <a:spcBef>
                <a:spcPct val="30000"/>
              </a:spcBef>
              <a:defRPr sz="1000">
                <a:solidFill>
                  <a:schemeClr val="tx1"/>
                </a:solidFill>
                <a:latin typeface="Calibri" panose="020F0502020204030204" pitchFamily="34" charset="0"/>
                <a:ea typeface="MS PGothic" panose="020B0600070205080204" pitchFamily="34" charset="-128"/>
              </a:defRPr>
            </a:lvl5pPr>
            <a:lvl6pPr marL="2537986" indent="-230726" eaLnBrk="0" fontAlgn="base" hangingPunct="0">
              <a:spcBef>
                <a:spcPct val="30000"/>
              </a:spcBef>
              <a:spcAft>
                <a:spcPct val="0"/>
              </a:spcAft>
              <a:defRPr sz="1000">
                <a:solidFill>
                  <a:schemeClr val="tx1"/>
                </a:solidFill>
                <a:latin typeface="Calibri" panose="020F0502020204030204" pitchFamily="34" charset="0"/>
                <a:ea typeface="MS PGothic" panose="020B0600070205080204" pitchFamily="34" charset="-128"/>
              </a:defRPr>
            </a:lvl6pPr>
            <a:lvl7pPr marL="2999438" indent="-230726" eaLnBrk="0" fontAlgn="base" hangingPunct="0">
              <a:spcBef>
                <a:spcPct val="30000"/>
              </a:spcBef>
              <a:spcAft>
                <a:spcPct val="0"/>
              </a:spcAft>
              <a:defRPr sz="1000">
                <a:solidFill>
                  <a:schemeClr val="tx1"/>
                </a:solidFill>
                <a:latin typeface="Calibri" panose="020F0502020204030204" pitchFamily="34" charset="0"/>
                <a:ea typeface="MS PGothic" panose="020B0600070205080204" pitchFamily="34" charset="-128"/>
              </a:defRPr>
            </a:lvl7pPr>
            <a:lvl8pPr marL="3460890" indent="-230726" eaLnBrk="0" fontAlgn="base" hangingPunct="0">
              <a:spcBef>
                <a:spcPct val="30000"/>
              </a:spcBef>
              <a:spcAft>
                <a:spcPct val="0"/>
              </a:spcAft>
              <a:defRPr sz="1000">
                <a:solidFill>
                  <a:schemeClr val="tx1"/>
                </a:solidFill>
                <a:latin typeface="Calibri" panose="020F0502020204030204" pitchFamily="34" charset="0"/>
                <a:ea typeface="MS PGothic" panose="020B0600070205080204" pitchFamily="34" charset="-128"/>
              </a:defRPr>
            </a:lvl8pPr>
            <a:lvl9pPr marL="3922342" indent="-230726" eaLnBrk="0" fontAlgn="base" hangingPunct="0">
              <a:spcBef>
                <a:spcPct val="30000"/>
              </a:spcBef>
              <a:spcAft>
                <a:spcPct val="0"/>
              </a:spcAft>
              <a:defRPr sz="1000">
                <a:solidFill>
                  <a:schemeClr val="tx1"/>
                </a:solidFill>
                <a:latin typeface="Calibri" panose="020F0502020204030204" pitchFamily="34" charset="0"/>
                <a:ea typeface="MS PGothic" panose="020B0600070205080204" pitchFamily="34" charset="-128"/>
              </a:defRPr>
            </a:lvl9pPr>
          </a:lstStyle>
          <a:p>
            <a:pPr>
              <a:spcBef>
                <a:spcPct val="50000"/>
              </a:spcBef>
            </a:pPr>
            <a:fld id="{AEBEA23B-F1ED-4AE5-A052-33D7DB618296}" type="slidenum">
              <a:rPr lang="de-DE" altLang="de-DE" sz="1200">
                <a:latin typeface="Verdana" panose="020B0604030504040204" pitchFamily="34" charset="0"/>
              </a:rPr>
              <a:pPr>
                <a:spcBef>
                  <a:spcPct val="50000"/>
                </a:spcBef>
              </a:pPr>
              <a:t>19</a:t>
            </a:fld>
            <a:endParaRPr lang="de-DE" altLang="de-DE" sz="1200" dirty="0">
              <a:latin typeface="Verdana" panose="020B0604030504040204" pitchFamily="34" charset="0"/>
            </a:endParaRPr>
          </a:p>
        </p:txBody>
      </p:sp>
    </p:spTree>
    <p:extLst>
      <p:ext uri="{BB962C8B-B14F-4D97-AF65-F5344CB8AC3E}">
        <p14:creationId xmlns:p14="http://schemas.microsoft.com/office/powerpoint/2010/main" val="160002422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Folienbildplatzhalter 1"/>
          <p:cNvSpPr>
            <a:spLocks noGrp="1" noRot="1" noChangeAspect="1" noTextEdit="1"/>
          </p:cNvSpPr>
          <p:nvPr>
            <p:ph type="sldImg"/>
          </p:nvPr>
        </p:nvSpPr>
        <p:spPr>
          <a:ln/>
        </p:spPr>
      </p:sp>
      <p:sp>
        <p:nvSpPr>
          <p:cNvPr id="17411" name="Notizenplatzhalter 2"/>
          <p:cNvSpPr>
            <a:spLocks noGrp="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de-DE" altLang="de-DE" dirty="0"/>
              <a:t>Diskussion zum Unterschied des Modellierungsprozesses und des Problemlöseprozesses</a:t>
            </a:r>
          </a:p>
          <a:p>
            <a:pPr>
              <a:buFontTx/>
              <a:buNone/>
            </a:pPr>
            <a:r>
              <a:rPr lang="de-DE" altLang="de-DE" b="1" i="0" dirty="0">
                <a:latin typeface="Calibri" pitchFamily="34" charset="0"/>
                <a:cs typeface="Calibri" pitchFamily="34" charset="0"/>
              </a:rPr>
              <a:t>AB-BS3-Modellierungskreislauf</a:t>
            </a:r>
            <a:r>
              <a:rPr lang="de-DE" altLang="de-DE" b="1" i="0" baseline="0" dirty="0">
                <a:latin typeface="Calibri" pitchFamily="34" charset="0"/>
                <a:cs typeface="Calibri" pitchFamily="34" charset="0"/>
              </a:rPr>
              <a:t> </a:t>
            </a:r>
            <a:r>
              <a:rPr lang="de-DE" altLang="de-DE" dirty="0"/>
              <a:t>sollte zum Vergleichen hinzugezogen werden. </a:t>
            </a:r>
            <a:endParaRPr lang="de-DE" altLang="de-DE" i="1" dirty="0"/>
          </a:p>
          <a:p>
            <a:pPr>
              <a:buFontTx/>
              <a:buNone/>
            </a:pPr>
            <a:endParaRPr lang="de-DE" altLang="de-DE" i="1" dirty="0"/>
          </a:p>
          <a:p>
            <a:pPr>
              <a:buFontTx/>
              <a:buChar char="•"/>
            </a:pPr>
            <a:r>
              <a:rPr lang="de-DE" altLang="de-DE" b="1" dirty="0"/>
              <a:t>Gemeinsamkeiten:</a:t>
            </a:r>
            <a:r>
              <a:rPr lang="de-DE" altLang="de-DE" b="1" baseline="0" dirty="0"/>
              <a:t> </a:t>
            </a:r>
            <a:r>
              <a:rPr lang="de-DE" altLang="de-DE" dirty="0"/>
              <a:t>Phasen des Problemlöseprozesses, Notwendigkeit heuristischer Prinzipien, Verfahren, Strategien</a:t>
            </a:r>
          </a:p>
          <a:p>
            <a:pPr>
              <a:buFontTx/>
              <a:buChar char="•"/>
            </a:pPr>
            <a:r>
              <a:rPr lang="de-DE" altLang="de-DE" b="1" dirty="0"/>
              <a:t>Unterschiede: </a:t>
            </a:r>
            <a:r>
              <a:rPr lang="de-DE" altLang="de-DE" dirty="0"/>
              <a:t>Einer Problemaufgabe muss kein Sachverhalt (Denksportaufgaben, Sachrechenprobleme) zugrunde liegen , Konstruktion einer Realsituation in eine reales Modell kann dann entfallen, weitere Informationen müssen bei Problemaufgaben nicht gesucht werden  </a:t>
            </a:r>
          </a:p>
          <a:p>
            <a:pPr>
              <a:buFontTx/>
              <a:buNone/>
            </a:pPr>
            <a:endParaRPr lang="de-DE" altLang="de-DE" dirty="0"/>
          </a:p>
          <a:p>
            <a:r>
              <a:rPr lang="de-DE" altLang="de-DE"/>
              <a:t> Aufgaben</a:t>
            </a:r>
            <a:r>
              <a:rPr lang="de-DE" altLang="de-DE" dirty="0"/>
              <a:t>, die der</a:t>
            </a:r>
            <a:r>
              <a:rPr lang="de-DE" altLang="de-DE" baseline="0" dirty="0"/>
              <a:t> </a:t>
            </a:r>
            <a:r>
              <a:rPr lang="de-DE" altLang="de-DE" dirty="0"/>
              <a:t>Erschließung der Umwelt (reale Sachsituationen/ Lernziel) dienen, sind eher für Modellierungsprozesse geeignet.</a:t>
            </a:r>
          </a:p>
          <a:p>
            <a:pPr>
              <a:buFontTx/>
              <a:buNone/>
            </a:pPr>
            <a:r>
              <a:rPr lang="de-DE" altLang="de-DE" i="1" dirty="0"/>
              <a:t>Am Beispiel </a:t>
            </a:r>
            <a:r>
              <a:rPr lang="de-DE" altLang="de-DE" dirty="0"/>
              <a:t>sollten die Phasen diskutierte werden</a:t>
            </a:r>
            <a:r>
              <a:rPr lang="de-DE" altLang="de-DE" baseline="0" dirty="0"/>
              <a:t> – hier </a:t>
            </a:r>
            <a:r>
              <a:rPr lang="de-DE" altLang="de-DE" dirty="0"/>
              <a:t>könnten wieder </a:t>
            </a:r>
            <a:r>
              <a:rPr lang="de-DE" altLang="de-DE" i="1" dirty="0"/>
              <a:t>Eigenproduktionen von Kindern</a:t>
            </a:r>
            <a:r>
              <a:rPr lang="de-DE" altLang="de-DE" dirty="0"/>
              <a:t> (aus der Praxisphase) einbezogen werden.</a:t>
            </a:r>
            <a:endParaRPr lang="de-DE" altLang="de-DE" i="1" dirty="0"/>
          </a:p>
          <a:p>
            <a:endParaRPr lang="de-DE" altLang="de-DE" dirty="0"/>
          </a:p>
        </p:txBody>
      </p:sp>
      <p:sp>
        <p:nvSpPr>
          <p:cNvPr id="2"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000">
                <a:solidFill>
                  <a:schemeClr val="tx1"/>
                </a:solidFill>
                <a:latin typeface="Calibri" panose="020F0502020204030204" pitchFamily="34" charset="0"/>
                <a:ea typeface="MS PGothic" panose="020B0600070205080204" pitchFamily="34" charset="-128"/>
              </a:defRPr>
            </a:lvl1pPr>
            <a:lvl2pPr marL="749859" indent="-288407">
              <a:spcBef>
                <a:spcPct val="30000"/>
              </a:spcBef>
              <a:defRPr sz="1000">
                <a:solidFill>
                  <a:schemeClr val="tx1"/>
                </a:solidFill>
                <a:latin typeface="Calibri" panose="020F0502020204030204" pitchFamily="34" charset="0"/>
                <a:ea typeface="MS PGothic" panose="020B0600070205080204" pitchFamily="34" charset="-128"/>
              </a:defRPr>
            </a:lvl2pPr>
            <a:lvl3pPr marL="1153630" indent="-230726">
              <a:spcBef>
                <a:spcPct val="30000"/>
              </a:spcBef>
              <a:defRPr sz="1000">
                <a:solidFill>
                  <a:schemeClr val="tx1"/>
                </a:solidFill>
                <a:latin typeface="Calibri" panose="020F0502020204030204" pitchFamily="34" charset="0"/>
                <a:ea typeface="MS PGothic" panose="020B0600070205080204" pitchFamily="34" charset="-128"/>
              </a:defRPr>
            </a:lvl3pPr>
            <a:lvl4pPr marL="1615082" indent="-230726">
              <a:spcBef>
                <a:spcPct val="30000"/>
              </a:spcBef>
              <a:defRPr sz="1000">
                <a:solidFill>
                  <a:schemeClr val="tx1"/>
                </a:solidFill>
                <a:latin typeface="Calibri" panose="020F0502020204030204" pitchFamily="34" charset="0"/>
                <a:ea typeface="MS PGothic" panose="020B0600070205080204" pitchFamily="34" charset="-128"/>
              </a:defRPr>
            </a:lvl4pPr>
            <a:lvl5pPr marL="2076534" indent="-230726">
              <a:spcBef>
                <a:spcPct val="30000"/>
              </a:spcBef>
              <a:defRPr sz="1000">
                <a:solidFill>
                  <a:schemeClr val="tx1"/>
                </a:solidFill>
                <a:latin typeface="Calibri" panose="020F0502020204030204" pitchFamily="34" charset="0"/>
                <a:ea typeface="MS PGothic" panose="020B0600070205080204" pitchFamily="34" charset="-128"/>
              </a:defRPr>
            </a:lvl5pPr>
            <a:lvl6pPr marL="2537986" indent="-230726" eaLnBrk="0" fontAlgn="base" hangingPunct="0">
              <a:spcBef>
                <a:spcPct val="30000"/>
              </a:spcBef>
              <a:spcAft>
                <a:spcPct val="0"/>
              </a:spcAft>
              <a:defRPr sz="1000">
                <a:solidFill>
                  <a:schemeClr val="tx1"/>
                </a:solidFill>
                <a:latin typeface="Calibri" panose="020F0502020204030204" pitchFamily="34" charset="0"/>
                <a:ea typeface="MS PGothic" panose="020B0600070205080204" pitchFamily="34" charset="-128"/>
              </a:defRPr>
            </a:lvl6pPr>
            <a:lvl7pPr marL="2999438" indent="-230726" eaLnBrk="0" fontAlgn="base" hangingPunct="0">
              <a:spcBef>
                <a:spcPct val="30000"/>
              </a:spcBef>
              <a:spcAft>
                <a:spcPct val="0"/>
              </a:spcAft>
              <a:defRPr sz="1000">
                <a:solidFill>
                  <a:schemeClr val="tx1"/>
                </a:solidFill>
                <a:latin typeface="Calibri" panose="020F0502020204030204" pitchFamily="34" charset="0"/>
                <a:ea typeface="MS PGothic" panose="020B0600070205080204" pitchFamily="34" charset="-128"/>
              </a:defRPr>
            </a:lvl7pPr>
            <a:lvl8pPr marL="3460890" indent="-230726" eaLnBrk="0" fontAlgn="base" hangingPunct="0">
              <a:spcBef>
                <a:spcPct val="30000"/>
              </a:spcBef>
              <a:spcAft>
                <a:spcPct val="0"/>
              </a:spcAft>
              <a:defRPr sz="1000">
                <a:solidFill>
                  <a:schemeClr val="tx1"/>
                </a:solidFill>
                <a:latin typeface="Calibri" panose="020F0502020204030204" pitchFamily="34" charset="0"/>
                <a:ea typeface="MS PGothic" panose="020B0600070205080204" pitchFamily="34" charset="-128"/>
              </a:defRPr>
            </a:lvl8pPr>
            <a:lvl9pPr marL="3922342" indent="-230726" eaLnBrk="0" fontAlgn="base" hangingPunct="0">
              <a:spcBef>
                <a:spcPct val="30000"/>
              </a:spcBef>
              <a:spcAft>
                <a:spcPct val="0"/>
              </a:spcAft>
              <a:defRPr sz="1000">
                <a:solidFill>
                  <a:schemeClr val="tx1"/>
                </a:solidFill>
                <a:latin typeface="Calibri" panose="020F0502020204030204" pitchFamily="34" charset="0"/>
                <a:ea typeface="MS PGothic" panose="020B0600070205080204" pitchFamily="34" charset="-128"/>
              </a:defRPr>
            </a:lvl9pPr>
          </a:lstStyle>
          <a:p>
            <a:pPr>
              <a:spcBef>
                <a:spcPct val="50000"/>
              </a:spcBef>
            </a:pPr>
            <a:fld id="{706CF0CE-F330-445B-BE24-B12181D53BDC}" type="slidenum">
              <a:rPr lang="de-DE" altLang="de-DE" sz="1200">
                <a:latin typeface="Verdana" panose="020B0604030504040204" pitchFamily="34" charset="0"/>
              </a:rPr>
              <a:pPr>
                <a:spcBef>
                  <a:spcPct val="50000"/>
                </a:spcBef>
              </a:pPr>
              <a:t>20</a:t>
            </a:fld>
            <a:endParaRPr lang="de-DE" altLang="de-DE" sz="1200" dirty="0">
              <a:latin typeface="Verdana" panose="020B0604030504040204" pitchFamily="34" charset="0"/>
            </a:endParaRPr>
          </a:p>
        </p:txBody>
      </p:sp>
    </p:spTree>
    <p:extLst>
      <p:ext uri="{BB962C8B-B14F-4D97-AF65-F5344CB8AC3E}">
        <p14:creationId xmlns:p14="http://schemas.microsoft.com/office/powerpoint/2010/main" val="81683780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 typeface="Arial" panose="020B0604020202020204" pitchFamily="34" charset="0"/>
              <a:buNone/>
              <a:defRPr/>
            </a:pPr>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22</a:t>
            </a:fld>
            <a:endParaRPr lang="de-DE"/>
          </a:p>
        </p:txBody>
      </p:sp>
    </p:spTree>
    <p:extLst>
      <p:ext uri="{BB962C8B-B14F-4D97-AF65-F5344CB8AC3E}">
        <p14:creationId xmlns:p14="http://schemas.microsoft.com/office/powerpoint/2010/main" val="6897004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2</a:t>
            </a:fld>
            <a:endParaRPr lang="de-DE" dirty="0"/>
          </a:p>
        </p:txBody>
      </p:sp>
    </p:spTree>
    <p:extLst>
      <p:ext uri="{BB962C8B-B14F-4D97-AF65-F5344CB8AC3E}">
        <p14:creationId xmlns:p14="http://schemas.microsoft.com/office/powerpoint/2010/main" val="78796465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i="0" baseline="0"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23</a:t>
            </a:fld>
            <a:endParaRPr lang="de-DE" dirty="0"/>
          </a:p>
        </p:txBody>
      </p:sp>
    </p:spTree>
    <p:extLst>
      <p:ext uri="{BB962C8B-B14F-4D97-AF65-F5344CB8AC3E}">
        <p14:creationId xmlns:p14="http://schemas.microsoft.com/office/powerpoint/2010/main" val="58617010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Folienbildplatzhalter 1"/>
          <p:cNvSpPr>
            <a:spLocks noGrp="1" noRot="1" noChangeAspect="1" noTextEdit="1"/>
          </p:cNvSpPr>
          <p:nvPr>
            <p:ph type="sldImg"/>
          </p:nvPr>
        </p:nvSpPr>
        <p:spPr>
          <a:ln/>
        </p:spPr>
      </p:sp>
      <p:sp>
        <p:nvSpPr>
          <p:cNvPr id="21506"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de-DE" altLang="de-DE" i="1" dirty="0"/>
          </a:p>
        </p:txBody>
      </p:sp>
      <p:sp>
        <p:nvSpPr>
          <p:cNvPr id="21507"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000">
                <a:solidFill>
                  <a:schemeClr val="tx1"/>
                </a:solidFill>
                <a:latin typeface="Calibri" panose="020F0502020204030204" pitchFamily="34" charset="0"/>
                <a:ea typeface="MS PGothic" panose="020B0600070205080204" pitchFamily="34" charset="-128"/>
              </a:defRPr>
            </a:lvl1pPr>
            <a:lvl2pPr marL="749859" indent="-288407">
              <a:spcBef>
                <a:spcPct val="30000"/>
              </a:spcBef>
              <a:defRPr sz="1000">
                <a:solidFill>
                  <a:schemeClr val="tx1"/>
                </a:solidFill>
                <a:latin typeface="Calibri" panose="020F0502020204030204" pitchFamily="34" charset="0"/>
                <a:ea typeface="MS PGothic" panose="020B0600070205080204" pitchFamily="34" charset="-128"/>
              </a:defRPr>
            </a:lvl2pPr>
            <a:lvl3pPr marL="1153630" indent="-230726">
              <a:spcBef>
                <a:spcPct val="30000"/>
              </a:spcBef>
              <a:defRPr sz="1000">
                <a:solidFill>
                  <a:schemeClr val="tx1"/>
                </a:solidFill>
                <a:latin typeface="Calibri" panose="020F0502020204030204" pitchFamily="34" charset="0"/>
                <a:ea typeface="MS PGothic" panose="020B0600070205080204" pitchFamily="34" charset="-128"/>
              </a:defRPr>
            </a:lvl3pPr>
            <a:lvl4pPr marL="1615082" indent="-230726">
              <a:spcBef>
                <a:spcPct val="30000"/>
              </a:spcBef>
              <a:defRPr sz="1000">
                <a:solidFill>
                  <a:schemeClr val="tx1"/>
                </a:solidFill>
                <a:latin typeface="Calibri" panose="020F0502020204030204" pitchFamily="34" charset="0"/>
                <a:ea typeface="MS PGothic" panose="020B0600070205080204" pitchFamily="34" charset="-128"/>
              </a:defRPr>
            </a:lvl4pPr>
            <a:lvl5pPr marL="2076534" indent="-230726">
              <a:spcBef>
                <a:spcPct val="30000"/>
              </a:spcBef>
              <a:defRPr sz="1000">
                <a:solidFill>
                  <a:schemeClr val="tx1"/>
                </a:solidFill>
                <a:latin typeface="Calibri" panose="020F0502020204030204" pitchFamily="34" charset="0"/>
                <a:ea typeface="MS PGothic" panose="020B0600070205080204" pitchFamily="34" charset="-128"/>
              </a:defRPr>
            </a:lvl5pPr>
            <a:lvl6pPr marL="2537986" indent="-230726" eaLnBrk="0" fontAlgn="base" hangingPunct="0">
              <a:spcBef>
                <a:spcPct val="30000"/>
              </a:spcBef>
              <a:spcAft>
                <a:spcPct val="0"/>
              </a:spcAft>
              <a:defRPr sz="1000">
                <a:solidFill>
                  <a:schemeClr val="tx1"/>
                </a:solidFill>
                <a:latin typeface="Calibri" panose="020F0502020204030204" pitchFamily="34" charset="0"/>
                <a:ea typeface="MS PGothic" panose="020B0600070205080204" pitchFamily="34" charset="-128"/>
              </a:defRPr>
            </a:lvl6pPr>
            <a:lvl7pPr marL="2999438" indent="-230726" eaLnBrk="0" fontAlgn="base" hangingPunct="0">
              <a:spcBef>
                <a:spcPct val="30000"/>
              </a:spcBef>
              <a:spcAft>
                <a:spcPct val="0"/>
              </a:spcAft>
              <a:defRPr sz="1000">
                <a:solidFill>
                  <a:schemeClr val="tx1"/>
                </a:solidFill>
                <a:latin typeface="Calibri" panose="020F0502020204030204" pitchFamily="34" charset="0"/>
                <a:ea typeface="MS PGothic" panose="020B0600070205080204" pitchFamily="34" charset="-128"/>
              </a:defRPr>
            </a:lvl7pPr>
            <a:lvl8pPr marL="3460890" indent="-230726" eaLnBrk="0" fontAlgn="base" hangingPunct="0">
              <a:spcBef>
                <a:spcPct val="30000"/>
              </a:spcBef>
              <a:spcAft>
                <a:spcPct val="0"/>
              </a:spcAft>
              <a:defRPr sz="1000">
                <a:solidFill>
                  <a:schemeClr val="tx1"/>
                </a:solidFill>
                <a:latin typeface="Calibri" panose="020F0502020204030204" pitchFamily="34" charset="0"/>
                <a:ea typeface="MS PGothic" panose="020B0600070205080204" pitchFamily="34" charset="-128"/>
              </a:defRPr>
            </a:lvl8pPr>
            <a:lvl9pPr marL="3922342" indent="-230726" eaLnBrk="0" fontAlgn="base" hangingPunct="0">
              <a:spcBef>
                <a:spcPct val="30000"/>
              </a:spcBef>
              <a:spcAft>
                <a:spcPct val="0"/>
              </a:spcAft>
              <a:defRPr sz="1000">
                <a:solidFill>
                  <a:schemeClr val="tx1"/>
                </a:solidFill>
                <a:latin typeface="Calibri" panose="020F0502020204030204" pitchFamily="34" charset="0"/>
                <a:ea typeface="MS PGothic" panose="020B0600070205080204" pitchFamily="34" charset="-128"/>
              </a:defRPr>
            </a:lvl9pPr>
          </a:lstStyle>
          <a:p>
            <a:pPr>
              <a:spcBef>
                <a:spcPct val="50000"/>
              </a:spcBef>
            </a:pPr>
            <a:fld id="{B9D86B95-0B8B-4230-ABEC-CF9336EAB6E9}" type="slidenum">
              <a:rPr lang="de-DE" altLang="de-DE" sz="1200">
                <a:latin typeface="Verdana" panose="020B0604030504040204" pitchFamily="34" charset="0"/>
              </a:rPr>
              <a:pPr>
                <a:spcBef>
                  <a:spcPct val="50000"/>
                </a:spcBef>
              </a:pPr>
              <a:t>24</a:t>
            </a:fld>
            <a:endParaRPr lang="de-DE" altLang="de-DE" sz="1200" dirty="0">
              <a:latin typeface="Verdana" panose="020B0604030504040204" pitchFamily="34" charset="0"/>
            </a:endParaRPr>
          </a:p>
        </p:txBody>
      </p:sp>
    </p:spTree>
    <p:extLst>
      <p:ext uri="{BB962C8B-B14F-4D97-AF65-F5344CB8AC3E}">
        <p14:creationId xmlns:p14="http://schemas.microsoft.com/office/powerpoint/2010/main" val="125351636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Folienbildplatzhalter 1"/>
          <p:cNvSpPr>
            <a:spLocks noGrp="1" noRot="1" noChangeAspect="1" noTextEdit="1"/>
          </p:cNvSpPr>
          <p:nvPr>
            <p:ph type="sldImg"/>
          </p:nvPr>
        </p:nvSpPr>
        <p:spPr>
          <a:ln/>
        </p:spPr>
      </p:sp>
      <p:sp>
        <p:nvSpPr>
          <p:cNvPr id="23554"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de-DE" altLang="de-DE" dirty="0"/>
              <a:t>Video unter: https://kira.dzlm.de/node/105</a:t>
            </a:r>
          </a:p>
          <a:p>
            <a:pPr marL="0" marR="0" indent="0" algn="l" defTabSz="914400" rtl="0" eaLnBrk="1" fontAlgn="base" latinLnBrk="0" hangingPunct="1">
              <a:lnSpc>
                <a:spcPct val="100000"/>
              </a:lnSpc>
              <a:spcBef>
                <a:spcPct val="30000"/>
              </a:spcBef>
              <a:spcAft>
                <a:spcPct val="0"/>
              </a:spcAft>
              <a:buClrTx/>
              <a:buSzTx/>
              <a:buFontTx/>
              <a:buNone/>
              <a:tabLst/>
              <a:defRPr/>
            </a:pPr>
            <a:endParaRPr lang="de-DE" altLang="de-DE" dirty="0"/>
          </a:p>
          <a:p>
            <a:pPr marL="0" marR="0" indent="0" algn="l" defTabSz="914400" rtl="0" eaLnBrk="1" fontAlgn="base" latinLnBrk="0" hangingPunct="1">
              <a:lnSpc>
                <a:spcPct val="100000"/>
              </a:lnSpc>
              <a:spcBef>
                <a:spcPct val="30000"/>
              </a:spcBef>
              <a:spcAft>
                <a:spcPct val="0"/>
              </a:spcAft>
              <a:buClrTx/>
              <a:buSzTx/>
              <a:buFontTx/>
              <a:buNone/>
              <a:tabLst/>
              <a:defRPr/>
            </a:pPr>
            <a:r>
              <a:rPr lang="de-DE" sz="1200" kern="0" dirty="0">
                <a:solidFill>
                  <a:prstClr val="black"/>
                </a:solidFill>
                <a:latin typeface="Calibri"/>
                <a:ea typeface="ＭＳ Ｐゴシック"/>
                <a:cs typeface="Calibri"/>
              </a:rPr>
              <a:t>Registrierung auf der Webseite von Kira unter: </a:t>
            </a:r>
            <a:r>
              <a:rPr lang="de-DE" sz="1200" u="sng" dirty="0">
                <a:solidFill>
                  <a:srgbClr val="327A86"/>
                </a:solidFill>
                <a:latin typeface="Calibri" panose="020F0502020204030204" pitchFamily="34" charset="0"/>
              </a:rPr>
              <a:t>https://kira.dzlm.de/user/register</a:t>
            </a:r>
            <a:endParaRPr lang="de-DE" altLang="de-DE" dirty="0"/>
          </a:p>
          <a:p>
            <a:pPr marL="0" marR="0" indent="0" algn="l" defTabSz="914400" rtl="0" eaLnBrk="1" fontAlgn="base" latinLnBrk="0" hangingPunct="1">
              <a:lnSpc>
                <a:spcPct val="100000"/>
              </a:lnSpc>
              <a:spcBef>
                <a:spcPct val="30000"/>
              </a:spcBef>
              <a:spcAft>
                <a:spcPct val="0"/>
              </a:spcAft>
              <a:buClrTx/>
              <a:buSzTx/>
              <a:buFontTx/>
              <a:buNone/>
              <a:tabLst/>
              <a:defRPr/>
            </a:pPr>
            <a:endParaRPr lang="de-DE" altLang="de-DE" dirty="0"/>
          </a:p>
          <a:p>
            <a:pPr marL="0" marR="0" indent="0" algn="l" defTabSz="914400" rtl="0" eaLnBrk="1" fontAlgn="base" latinLnBrk="0" hangingPunct="1">
              <a:lnSpc>
                <a:spcPct val="100000"/>
              </a:lnSpc>
              <a:spcBef>
                <a:spcPct val="30000"/>
              </a:spcBef>
              <a:spcAft>
                <a:spcPct val="0"/>
              </a:spcAft>
              <a:buClrTx/>
              <a:buSzTx/>
              <a:buFontTx/>
              <a:buNone/>
              <a:tabLst/>
              <a:defRPr/>
            </a:pPr>
            <a:r>
              <a:rPr lang="de-DE" altLang="de-DE" i="0" dirty="0"/>
              <a:t>Die TN </a:t>
            </a:r>
            <a:r>
              <a:rPr lang="de-DE" altLang="de-DE" i="0" baseline="0" dirty="0"/>
              <a:t>beobachten das </a:t>
            </a:r>
            <a:r>
              <a:rPr lang="de-DE" altLang="de-DE" b="1" i="0" baseline="0" dirty="0"/>
              <a:t>Lösungsverhalten der Kinder</a:t>
            </a:r>
            <a:r>
              <a:rPr lang="de-DE" altLang="de-DE" i="0" baseline="0" dirty="0"/>
              <a:t>. </a:t>
            </a:r>
            <a:r>
              <a:rPr lang="de-DE" altLang="de-DE" i="0" dirty="0"/>
              <a:t>Im Plenum werden die Schwierigkeiten benannt und  diskutiert. </a:t>
            </a:r>
            <a:r>
              <a:rPr lang="de-DE" altLang="de-DE" b="0" i="0" dirty="0"/>
              <a:t>Welcher Fehlertyp</a:t>
            </a:r>
            <a:r>
              <a:rPr lang="de-DE" altLang="de-DE" b="0" i="0" baseline="0" dirty="0"/>
              <a:t> nach </a:t>
            </a:r>
            <a:r>
              <a:rPr lang="de-DE" altLang="de-DE" b="0" i="0" baseline="0" dirty="0" err="1"/>
              <a:t>Ruwisch</a:t>
            </a:r>
            <a:r>
              <a:rPr lang="de-DE" altLang="de-DE" b="0" i="0" baseline="0" dirty="0"/>
              <a:t> (F 25) ist hier zu erkennen. </a:t>
            </a:r>
            <a:r>
              <a:rPr lang="de-DE" altLang="de-DE" i="0" dirty="0"/>
              <a:t>Aufgabentyp bewerten </a:t>
            </a:r>
            <a:endParaRPr lang="de-DE" altLang="de-DE" b="0" i="0" dirty="0"/>
          </a:p>
          <a:p>
            <a:r>
              <a:rPr lang="de-DE" altLang="de-DE" i="0" dirty="0"/>
              <a:t>Damit</a:t>
            </a:r>
            <a:r>
              <a:rPr lang="de-DE" altLang="de-DE" i="0" baseline="0" dirty="0"/>
              <a:t> ergibt sich die Überlei</a:t>
            </a:r>
            <a:r>
              <a:rPr lang="de-DE" altLang="de-DE" i="0" dirty="0"/>
              <a:t>tung zu</a:t>
            </a:r>
            <a:r>
              <a:rPr lang="de-DE" altLang="de-DE" i="0" baseline="0" dirty="0"/>
              <a:t> möglichen Unterstützungsangeboten für Schülerinnen und Schüler .</a:t>
            </a:r>
            <a:endParaRPr lang="de-DE" altLang="de-DE" i="0" dirty="0"/>
          </a:p>
          <a:p>
            <a:endParaRPr lang="de-DE" altLang="de-DE" i="1" dirty="0"/>
          </a:p>
          <a:p>
            <a:r>
              <a:rPr lang="de-DE" altLang="de-DE" dirty="0"/>
              <a:t>Weitere Lösungsbeispiele: in Spiegel / Selter, Kinder &amp; Mathematik, S. 8 bis 11</a:t>
            </a:r>
          </a:p>
          <a:p>
            <a:endParaRPr lang="de-DE" altLang="de-DE" dirty="0"/>
          </a:p>
        </p:txBody>
      </p:sp>
      <p:sp>
        <p:nvSpPr>
          <p:cNvPr id="23555"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6230C605-C8C7-4F18-B33A-3113B5908A3E}" type="slidenum">
              <a:rPr lang="de-DE" altLang="de-DE"/>
              <a:pPr/>
              <a:t>25</a:t>
            </a:fld>
            <a:endParaRPr lang="de-DE" altLang="de-DE"/>
          </a:p>
        </p:txBody>
      </p:sp>
    </p:spTree>
    <p:extLst>
      <p:ext uri="{BB962C8B-B14F-4D97-AF65-F5344CB8AC3E}">
        <p14:creationId xmlns:p14="http://schemas.microsoft.com/office/powerpoint/2010/main" val="103500309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i="1"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26</a:t>
            </a:fld>
            <a:endParaRPr lang="de-DE" dirty="0"/>
          </a:p>
        </p:txBody>
      </p:sp>
    </p:spTree>
    <p:extLst>
      <p:ext uri="{BB962C8B-B14F-4D97-AF65-F5344CB8AC3E}">
        <p14:creationId xmlns:p14="http://schemas.microsoft.com/office/powerpoint/2010/main" val="67954419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b="1" i="0" dirty="0"/>
              <a:t>AB-BS3-Aufgaben-GA</a:t>
            </a:r>
            <a:r>
              <a:rPr lang="de-DE" b="1" i="0" baseline="0" dirty="0"/>
              <a:t> Problemlösen</a:t>
            </a:r>
            <a:endParaRPr lang="de-DE" b="1" i="0"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27</a:t>
            </a:fld>
            <a:endParaRPr lang="de-DE" dirty="0"/>
          </a:p>
        </p:txBody>
      </p:sp>
    </p:spTree>
    <p:extLst>
      <p:ext uri="{BB962C8B-B14F-4D97-AF65-F5344CB8AC3E}">
        <p14:creationId xmlns:p14="http://schemas.microsoft.com/office/powerpoint/2010/main" val="78121700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Folienbildplatzhalter 1"/>
          <p:cNvSpPr>
            <a:spLocks noGrp="1" noRot="1" noChangeAspect="1" noTextEdit="1"/>
          </p:cNvSpPr>
          <p:nvPr>
            <p:ph type="sldImg"/>
          </p:nvPr>
        </p:nvSpPr>
        <p:spPr>
          <a:ln/>
        </p:spPr>
      </p:sp>
      <p:sp>
        <p:nvSpPr>
          <p:cNvPr id="25602"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de-DE" altLang="de-DE" dirty="0"/>
              <a:t>Bezug zu den Arbeitsergebnissen der Gruppen 1-4 herstellen</a:t>
            </a:r>
          </a:p>
          <a:p>
            <a:r>
              <a:rPr lang="de-DE" altLang="de-DE" dirty="0"/>
              <a:t>Durch den Bezug zu den Arbeitsergebnissen soll</a:t>
            </a:r>
            <a:r>
              <a:rPr lang="de-DE" altLang="de-DE" baseline="0" dirty="0"/>
              <a:t> </a:t>
            </a:r>
            <a:r>
              <a:rPr lang="de-DE" altLang="de-DE" dirty="0"/>
              <a:t>deutlich werden, dass </a:t>
            </a:r>
            <a:r>
              <a:rPr lang="de-DE" altLang="de-DE" baseline="0" dirty="0"/>
              <a:t>es ist erforderlich ist, Erläuterungen bzw. Beispiele für die Strategien anzubieten</a:t>
            </a:r>
            <a:r>
              <a:rPr lang="de-DE" altLang="de-DE" dirty="0"/>
              <a:t>. Es sind Vor- und Nachteile des Verwendens der jeweiligen Strategien zu diskutieren. </a:t>
            </a:r>
          </a:p>
        </p:txBody>
      </p:sp>
      <p:sp>
        <p:nvSpPr>
          <p:cNvPr id="25603"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000">
                <a:solidFill>
                  <a:schemeClr val="tx1"/>
                </a:solidFill>
                <a:latin typeface="Calibri" panose="020F0502020204030204" pitchFamily="34" charset="0"/>
                <a:ea typeface="MS PGothic" panose="020B0600070205080204" pitchFamily="34" charset="-128"/>
              </a:defRPr>
            </a:lvl1pPr>
            <a:lvl2pPr marL="749859" indent="-288407">
              <a:spcBef>
                <a:spcPct val="30000"/>
              </a:spcBef>
              <a:defRPr sz="1000">
                <a:solidFill>
                  <a:schemeClr val="tx1"/>
                </a:solidFill>
                <a:latin typeface="Calibri" panose="020F0502020204030204" pitchFamily="34" charset="0"/>
                <a:ea typeface="MS PGothic" panose="020B0600070205080204" pitchFamily="34" charset="-128"/>
              </a:defRPr>
            </a:lvl2pPr>
            <a:lvl3pPr marL="1153630" indent="-230726">
              <a:spcBef>
                <a:spcPct val="30000"/>
              </a:spcBef>
              <a:defRPr sz="1000">
                <a:solidFill>
                  <a:schemeClr val="tx1"/>
                </a:solidFill>
                <a:latin typeface="Calibri" panose="020F0502020204030204" pitchFamily="34" charset="0"/>
                <a:ea typeface="MS PGothic" panose="020B0600070205080204" pitchFamily="34" charset="-128"/>
              </a:defRPr>
            </a:lvl3pPr>
            <a:lvl4pPr marL="1615082" indent="-230726">
              <a:spcBef>
                <a:spcPct val="30000"/>
              </a:spcBef>
              <a:defRPr sz="1000">
                <a:solidFill>
                  <a:schemeClr val="tx1"/>
                </a:solidFill>
                <a:latin typeface="Calibri" panose="020F0502020204030204" pitchFamily="34" charset="0"/>
                <a:ea typeface="MS PGothic" panose="020B0600070205080204" pitchFamily="34" charset="-128"/>
              </a:defRPr>
            </a:lvl4pPr>
            <a:lvl5pPr marL="2076534" indent="-230726">
              <a:spcBef>
                <a:spcPct val="30000"/>
              </a:spcBef>
              <a:defRPr sz="1000">
                <a:solidFill>
                  <a:schemeClr val="tx1"/>
                </a:solidFill>
                <a:latin typeface="Calibri" panose="020F0502020204030204" pitchFamily="34" charset="0"/>
                <a:ea typeface="MS PGothic" panose="020B0600070205080204" pitchFamily="34" charset="-128"/>
              </a:defRPr>
            </a:lvl5pPr>
            <a:lvl6pPr marL="2537986" indent="-230726" eaLnBrk="0" fontAlgn="base" hangingPunct="0">
              <a:spcBef>
                <a:spcPct val="30000"/>
              </a:spcBef>
              <a:spcAft>
                <a:spcPct val="0"/>
              </a:spcAft>
              <a:defRPr sz="1000">
                <a:solidFill>
                  <a:schemeClr val="tx1"/>
                </a:solidFill>
                <a:latin typeface="Calibri" panose="020F0502020204030204" pitchFamily="34" charset="0"/>
                <a:ea typeface="MS PGothic" panose="020B0600070205080204" pitchFamily="34" charset="-128"/>
              </a:defRPr>
            </a:lvl6pPr>
            <a:lvl7pPr marL="2999438" indent="-230726" eaLnBrk="0" fontAlgn="base" hangingPunct="0">
              <a:spcBef>
                <a:spcPct val="30000"/>
              </a:spcBef>
              <a:spcAft>
                <a:spcPct val="0"/>
              </a:spcAft>
              <a:defRPr sz="1000">
                <a:solidFill>
                  <a:schemeClr val="tx1"/>
                </a:solidFill>
                <a:latin typeface="Calibri" panose="020F0502020204030204" pitchFamily="34" charset="0"/>
                <a:ea typeface="MS PGothic" panose="020B0600070205080204" pitchFamily="34" charset="-128"/>
              </a:defRPr>
            </a:lvl7pPr>
            <a:lvl8pPr marL="3460890" indent="-230726" eaLnBrk="0" fontAlgn="base" hangingPunct="0">
              <a:spcBef>
                <a:spcPct val="30000"/>
              </a:spcBef>
              <a:spcAft>
                <a:spcPct val="0"/>
              </a:spcAft>
              <a:defRPr sz="1000">
                <a:solidFill>
                  <a:schemeClr val="tx1"/>
                </a:solidFill>
                <a:latin typeface="Calibri" panose="020F0502020204030204" pitchFamily="34" charset="0"/>
                <a:ea typeface="MS PGothic" panose="020B0600070205080204" pitchFamily="34" charset="-128"/>
              </a:defRPr>
            </a:lvl8pPr>
            <a:lvl9pPr marL="3922342" indent="-230726" eaLnBrk="0" fontAlgn="base" hangingPunct="0">
              <a:spcBef>
                <a:spcPct val="30000"/>
              </a:spcBef>
              <a:spcAft>
                <a:spcPct val="0"/>
              </a:spcAft>
              <a:defRPr sz="1000">
                <a:solidFill>
                  <a:schemeClr val="tx1"/>
                </a:solidFill>
                <a:latin typeface="Calibri" panose="020F0502020204030204" pitchFamily="34" charset="0"/>
                <a:ea typeface="MS PGothic" panose="020B0600070205080204" pitchFamily="34" charset="-128"/>
              </a:defRPr>
            </a:lvl9pPr>
          </a:lstStyle>
          <a:p>
            <a:pPr>
              <a:spcBef>
                <a:spcPct val="50000"/>
              </a:spcBef>
            </a:pPr>
            <a:fld id="{E3602A53-7353-4D18-B92C-C1A67B1D9A2B}" type="slidenum">
              <a:rPr lang="de-DE" altLang="de-DE" sz="1200">
                <a:latin typeface="Verdana" panose="020B0604030504040204" pitchFamily="34" charset="0"/>
              </a:rPr>
              <a:pPr>
                <a:spcBef>
                  <a:spcPct val="50000"/>
                </a:spcBef>
              </a:pPr>
              <a:t>28</a:t>
            </a:fld>
            <a:endParaRPr lang="de-DE" altLang="de-DE" sz="1200" dirty="0">
              <a:latin typeface="Verdana" panose="020B0604030504040204" pitchFamily="34" charset="0"/>
            </a:endParaRPr>
          </a:p>
        </p:txBody>
      </p:sp>
    </p:spTree>
    <p:extLst>
      <p:ext uri="{BB962C8B-B14F-4D97-AF65-F5344CB8AC3E}">
        <p14:creationId xmlns:p14="http://schemas.microsoft.com/office/powerpoint/2010/main" val="19918527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 typeface="Arial" panose="020B0604020202020204" pitchFamily="34" charset="0"/>
              <a:buNone/>
              <a:defRPr/>
            </a:pPr>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29</a:t>
            </a:fld>
            <a:endParaRPr lang="de-DE"/>
          </a:p>
        </p:txBody>
      </p:sp>
    </p:spTree>
    <p:extLst>
      <p:ext uri="{BB962C8B-B14F-4D97-AF65-F5344CB8AC3E}">
        <p14:creationId xmlns:p14="http://schemas.microsoft.com/office/powerpoint/2010/main" val="68970045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ltLang="de-DE" sz="1200" dirty="0">
              <a:latin typeface="Calibri" pitchFamily="34" charset="0"/>
              <a:cs typeface="Calibri" pitchFamily="34" charset="0"/>
            </a:endParaRPr>
          </a:p>
        </p:txBody>
      </p:sp>
      <p:sp>
        <p:nvSpPr>
          <p:cNvPr id="4" name="Foliennummernplatzhalter 3"/>
          <p:cNvSpPr>
            <a:spLocks noGrp="1"/>
          </p:cNvSpPr>
          <p:nvPr>
            <p:ph type="sldNum" sz="quarter" idx="10"/>
          </p:nvPr>
        </p:nvSpPr>
        <p:spPr/>
        <p:txBody>
          <a:bodyPr/>
          <a:lstStyle/>
          <a:p>
            <a:fld id="{FAF12454-57A3-5346-8AD1-8A7E704F94A5}" type="slidenum">
              <a:rPr lang="de-DE" smtClean="0"/>
              <a:pPr/>
              <a:t>30</a:t>
            </a:fld>
            <a:endParaRPr lang="de-DE" dirty="0"/>
          </a:p>
        </p:txBody>
      </p:sp>
    </p:spTree>
    <p:extLst>
      <p:ext uri="{BB962C8B-B14F-4D97-AF65-F5344CB8AC3E}">
        <p14:creationId xmlns:p14="http://schemas.microsoft.com/office/powerpoint/2010/main" val="164768664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i="1"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31</a:t>
            </a:fld>
            <a:endParaRPr lang="de-DE" dirty="0"/>
          </a:p>
        </p:txBody>
      </p:sp>
    </p:spTree>
    <p:extLst>
      <p:ext uri="{BB962C8B-B14F-4D97-AF65-F5344CB8AC3E}">
        <p14:creationId xmlns:p14="http://schemas.microsoft.com/office/powerpoint/2010/main" val="86778083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Folienbildplatzhalter 1"/>
          <p:cNvSpPr>
            <a:spLocks noGrp="1" noRot="1" noChangeAspect="1" noTextEdit="1"/>
          </p:cNvSpPr>
          <p:nvPr>
            <p:ph type="sldImg"/>
          </p:nvPr>
        </p:nvSpPr>
        <p:spPr>
          <a:ln/>
        </p:spPr>
      </p:sp>
      <p:sp>
        <p:nvSpPr>
          <p:cNvPr id="59395" name="Notizenplatzhalter 2"/>
          <p:cNvSpPr>
            <a:spLocks noGrp="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30726" indent="-230726">
              <a:buFontTx/>
              <a:buNone/>
            </a:pPr>
            <a:r>
              <a:rPr lang="de-DE" altLang="de-DE" dirty="0"/>
              <a:t>Der</a:t>
            </a:r>
            <a:r>
              <a:rPr lang="de-DE" altLang="de-DE" baseline="0" dirty="0"/>
              <a:t> Charakteristika von Heinrich Winter werden zur Illustration </a:t>
            </a:r>
            <a:r>
              <a:rPr lang="de-DE" altLang="de-DE" baseline="0" dirty="0">
                <a:solidFill>
                  <a:srgbClr val="327A86"/>
                </a:solidFill>
              </a:rPr>
              <a:t>typische Schlagwort </a:t>
            </a:r>
            <a:r>
              <a:rPr lang="de-DE" altLang="de-DE" baseline="0" dirty="0"/>
              <a:t>aus der fachdidaktischen Literatur bzw. aus curricularen Beschreibungen zugeordnet</a:t>
            </a:r>
            <a:endParaRPr lang="de-DE" altLang="de-DE" dirty="0"/>
          </a:p>
        </p:txBody>
      </p:sp>
      <p:sp>
        <p:nvSpPr>
          <p:cNvPr id="63491"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4D51E0A2-FB20-4475-856F-433F2B2A9D16}" type="slidenum">
              <a:rPr lang="de-DE" altLang="de-DE"/>
              <a:pPr/>
              <a:t>32</a:t>
            </a:fld>
            <a:endParaRPr lang="de-DE" altLang="de-DE"/>
          </a:p>
        </p:txBody>
      </p:sp>
    </p:spTree>
    <p:extLst>
      <p:ext uri="{BB962C8B-B14F-4D97-AF65-F5344CB8AC3E}">
        <p14:creationId xmlns:p14="http://schemas.microsoft.com/office/powerpoint/2010/main" val="14684576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5</a:t>
            </a:fld>
            <a:endParaRPr lang="de-DE" dirty="0"/>
          </a:p>
        </p:txBody>
      </p:sp>
    </p:spTree>
    <p:extLst>
      <p:ext uri="{BB962C8B-B14F-4D97-AF65-F5344CB8AC3E}">
        <p14:creationId xmlns:p14="http://schemas.microsoft.com/office/powerpoint/2010/main" val="25670715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Folienbildplatzhalter 1"/>
          <p:cNvSpPr>
            <a:spLocks noGrp="1" noRot="1" noChangeAspect="1" noTextEdit="1"/>
          </p:cNvSpPr>
          <p:nvPr>
            <p:ph type="sldImg"/>
          </p:nvPr>
        </p:nvSpPr>
        <p:spPr>
          <a:ln/>
        </p:spPr>
      </p:sp>
      <p:sp>
        <p:nvSpPr>
          <p:cNvPr id="65538"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de-DE" altLang="de-DE" b="1" dirty="0"/>
              <a:t>AB-BS3-Einkaufsbummel</a:t>
            </a:r>
          </a:p>
          <a:p>
            <a:r>
              <a:rPr lang="de-DE" altLang="de-DE" dirty="0"/>
              <a:t>TN lösen diese Aufgabe : </a:t>
            </a:r>
          </a:p>
          <a:p>
            <a:pPr marL="228600" indent="-228600">
              <a:buAutoNum type="arabicPeriod"/>
            </a:pPr>
            <a:r>
              <a:rPr lang="de-DE" altLang="de-DE" dirty="0"/>
              <a:t>hat einen Anteil von 41,4% und bezahlt 78,18€ </a:t>
            </a:r>
          </a:p>
          <a:p>
            <a:pPr marL="228600" indent="-228600">
              <a:buAutoNum type="arabicPeriod"/>
            </a:pPr>
            <a:r>
              <a:rPr lang="de-DE" altLang="de-DE" dirty="0"/>
              <a:t>hat einen Anteil von 58,6% und bezahlt 110,67€</a:t>
            </a:r>
          </a:p>
          <a:p>
            <a:pPr marL="228600" indent="-228600">
              <a:buNone/>
            </a:pPr>
            <a:endParaRPr lang="de-DE" altLang="de-DE" dirty="0"/>
          </a:p>
          <a:p>
            <a:r>
              <a:rPr lang="de-DE" altLang="de-DE" dirty="0"/>
              <a:t>Gesamtsumme ist           188,85€</a:t>
            </a:r>
          </a:p>
          <a:p>
            <a:r>
              <a:rPr lang="de-DE" altLang="de-DE" b="1" dirty="0"/>
              <a:t>Ist es wirklich notwendig so genau zu rechnen? </a:t>
            </a:r>
          </a:p>
          <a:p>
            <a:endParaRPr lang="de-DE" altLang="de-DE" b="0" dirty="0"/>
          </a:p>
          <a:p>
            <a:r>
              <a:rPr lang="de-DE" altLang="de-DE" b="0" dirty="0"/>
              <a:t>In der Auswertung zur</a:t>
            </a:r>
            <a:r>
              <a:rPr lang="de-DE" altLang="de-DE" b="0" baseline="0" dirty="0"/>
              <a:t> Lösung der Aufgabe könnten mit den Teilnehmern unterschiedliche Lösungsansätze bzw. Hinweise zu fehlenden Informationen diskutiert werden.</a:t>
            </a:r>
            <a:endParaRPr lang="de-DE" altLang="de-DE" b="0" dirty="0"/>
          </a:p>
          <a:p>
            <a:endParaRPr lang="de-DE" altLang="de-DE" b="0" dirty="0"/>
          </a:p>
          <a:p>
            <a:endParaRPr lang="de-DE" altLang="de-DE" b="1" dirty="0"/>
          </a:p>
          <a:p>
            <a:endParaRPr lang="de-DE" altLang="de-DE" b="1" dirty="0"/>
          </a:p>
          <a:p>
            <a:endParaRPr lang="de-DE" altLang="de-DE" b="1" dirty="0"/>
          </a:p>
          <a:p>
            <a:endParaRPr lang="de-DE" altLang="de-DE" b="1" dirty="0"/>
          </a:p>
        </p:txBody>
      </p:sp>
      <p:sp>
        <p:nvSpPr>
          <p:cNvPr id="65539"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35B07FB0-25D7-4624-925A-3939F1AD50A7}" type="slidenum">
              <a:rPr lang="de-DE" altLang="de-DE"/>
              <a:pPr/>
              <a:t>33</a:t>
            </a:fld>
            <a:endParaRPr lang="de-DE" altLang="de-DE"/>
          </a:p>
        </p:txBody>
      </p:sp>
    </p:spTree>
    <p:extLst>
      <p:ext uri="{BB962C8B-B14F-4D97-AF65-F5344CB8AC3E}">
        <p14:creationId xmlns:p14="http://schemas.microsoft.com/office/powerpoint/2010/main" val="90155374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Folienbildplatzhalter 1"/>
          <p:cNvSpPr>
            <a:spLocks noGrp="1" noRot="1" noChangeAspect="1" noTextEdit="1"/>
          </p:cNvSpPr>
          <p:nvPr>
            <p:ph type="sldImg"/>
          </p:nvPr>
        </p:nvSpPr>
        <p:spPr>
          <a:ln/>
        </p:spPr>
      </p:sp>
      <p:sp>
        <p:nvSpPr>
          <p:cNvPr id="61442"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de-DE" altLang="de-DE" b="1" i="0" dirty="0"/>
              <a:t>Beobachtungsauftrag: </a:t>
            </a:r>
            <a:r>
              <a:rPr lang="de-DE" altLang="de-DE" i="0" dirty="0"/>
              <a:t>Welche Prozessbezogenen Kompetenzen werden sichtbar/werden geschult?</a:t>
            </a:r>
          </a:p>
          <a:p>
            <a:endParaRPr lang="de-DE" altLang="de-DE" i="1" dirty="0"/>
          </a:p>
          <a:p>
            <a:r>
              <a:rPr lang="de-DE" altLang="de-DE" i="0" dirty="0"/>
              <a:t>Video unter: https://kira.dzlm.de/node/93</a:t>
            </a:r>
          </a:p>
          <a:p>
            <a:pPr marL="0" marR="0" lvl="0" indent="0" algn="l" defTabSz="914400" rtl="0" eaLnBrk="1" fontAlgn="base" latinLnBrk="0" hangingPunct="1">
              <a:lnSpc>
                <a:spcPct val="100000"/>
              </a:lnSpc>
              <a:spcBef>
                <a:spcPct val="30000"/>
              </a:spcBef>
              <a:spcAft>
                <a:spcPct val="0"/>
              </a:spcAft>
              <a:buClrTx/>
              <a:buSzTx/>
              <a:buFontTx/>
              <a:buNone/>
              <a:tabLst/>
              <a:defRPr/>
            </a:pPr>
            <a:r>
              <a:rPr lang="de-DE" sz="1200" kern="0" dirty="0">
                <a:solidFill>
                  <a:prstClr val="black"/>
                </a:solidFill>
                <a:latin typeface="Calibri"/>
                <a:ea typeface="ＭＳ Ｐゴシック"/>
                <a:cs typeface="Calibri"/>
              </a:rPr>
              <a:t>Registrierung auf der Webseite von Kira unter: </a:t>
            </a:r>
            <a:r>
              <a:rPr lang="de-DE" sz="1200" u="sng" dirty="0">
                <a:solidFill>
                  <a:srgbClr val="327A86"/>
                </a:solidFill>
                <a:latin typeface="Calibri" panose="020F0502020204030204" pitchFamily="34" charset="0"/>
              </a:rPr>
              <a:t>https://</a:t>
            </a:r>
            <a:r>
              <a:rPr lang="de-DE" sz="1200" u="sng" dirty="0" err="1">
                <a:solidFill>
                  <a:srgbClr val="327A86"/>
                </a:solidFill>
                <a:latin typeface="Calibri" panose="020F0502020204030204" pitchFamily="34" charset="0"/>
              </a:rPr>
              <a:t>kira.dzlm.de</a:t>
            </a:r>
            <a:r>
              <a:rPr lang="de-DE" sz="1200" u="sng" dirty="0">
                <a:solidFill>
                  <a:srgbClr val="327A86"/>
                </a:solidFill>
                <a:latin typeface="Calibri" panose="020F0502020204030204" pitchFamily="34" charset="0"/>
              </a:rPr>
              <a:t>/</a:t>
            </a:r>
            <a:r>
              <a:rPr lang="de-DE" sz="1200" u="sng" dirty="0" err="1">
                <a:solidFill>
                  <a:srgbClr val="327A86"/>
                </a:solidFill>
                <a:latin typeface="Calibri" panose="020F0502020204030204" pitchFamily="34" charset="0"/>
              </a:rPr>
              <a:t>user</a:t>
            </a:r>
            <a:r>
              <a:rPr lang="de-DE" sz="1200" u="sng" dirty="0">
                <a:solidFill>
                  <a:srgbClr val="327A86"/>
                </a:solidFill>
                <a:latin typeface="Calibri" panose="020F0502020204030204" pitchFamily="34" charset="0"/>
              </a:rPr>
              <a:t>/</a:t>
            </a:r>
            <a:r>
              <a:rPr lang="de-DE" sz="1200" u="sng" dirty="0" err="1">
                <a:solidFill>
                  <a:srgbClr val="327A86"/>
                </a:solidFill>
                <a:latin typeface="Calibri" panose="020F0502020204030204" pitchFamily="34" charset="0"/>
              </a:rPr>
              <a:t>register</a:t>
            </a:r>
            <a:endParaRPr lang="de-DE" sz="1200" u="sng" dirty="0">
              <a:latin typeface="Calibri" panose="020F0502020204030204" pitchFamily="34" charset="0"/>
            </a:endParaRPr>
          </a:p>
          <a:p>
            <a:endParaRPr lang="de-DE" altLang="de-DE" i="0" dirty="0"/>
          </a:p>
          <a:p>
            <a:r>
              <a:rPr lang="de-DE" altLang="de-DE" i="0" dirty="0"/>
              <a:t>EM: Da die vorangegangene Problemaufgabe einen Sachverhalt beinhaltete, kann mit dieser Aufgabe noch einmal der Unterschied zum Lösen von Problemaufgaben mit einem Modellierungsprozess verdeutlicht werden.</a:t>
            </a:r>
          </a:p>
        </p:txBody>
      </p:sp>
      <p:sp>
        <p:nvSpPr>
          <p:cNvPr id="61443"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3949B309-BE7E-49BF-9DBC-22FD0C3C7477}" type="slidenum">
              <a:rPr lang="de-DE" altLang="de-DE"/>
              <a:pPr/>
              <a:t>34</a:t>
            </a:fld>
            <a:endParaRPr lang="de-DE" altLang="de-DE"/>
          </a:p>
        </p:txBody>
      </p:sp>
    </p:spTree>
    <p:extLst>
      <p:ext uri="{BB962C8B-B14F-4D97-AF65-F5344CB8AC3E}">
        <p14:creationId xmlns:p14="http://schemas.microsoft.com/office/powerpoint/2010/main" val="176941339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Folienbildplatzhalter 1"/>
          <p:cNvSpPr>
            <a:spLocks noGrp="1" noRot="1" noChangeAspect="1" noTextEdit="1"/>
          </p:cNvSpPr>
          <p:nvPr>
            <p:ph type="sldImg"/>
          </p:nvPr>
        </p:nvSpPr>
        <p:spPr>
          <a:ln/>
        </p:spPr>
      </p:sp>
      <p:sp>
        <p:nvSpPr>
          <p:cNvPr id="67586"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de-DE" altLang="de-DE" dirty="0"/>
              <a:t>Es werden mögliche Aufgabentypen als Zusammenfassung vorgestellt</a:t>
            </a:r>
            <a:r>
              <a:rPr lang="de-DE" altLang="de-DE" baseline="0" dirty="0"/>
              <a:t> und ein </a:t>
            </a:r>
            <a:r>
              <a:rPr lang="de-DE" altLang="de-DE" dirty="0"/>
              <a:t>Bezug zu Aufgaben zum Modellieren und zum Problemlösen hergestellt. </a:t>
            </a:r>
          </a:p>
        </p:txBody>
      </p:sp>
      <p:sp>
        <p:nvSpPr>
          <p:cNvPr id="67587"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638F2B86-374C-4188-9BCC-E61B3B0D5A71}" type="slidenum">
              <a:rPr lang="de-DE" altLang="de-DE"/>
              <a:pPr/>
              <a:t>35</a:t>
            </a:fld>
            <a:endParaRPr lang="de-DE" altLang="de-DE"/>
          </a:p>
        </p:txBody>
      </p:sp>
    </p:spTree>
    <p:extLst>
      <p:ext uri="{BB962C8B-B14F-4D97-AF65-F5344CB8AC3E}">
        <p14:creationId xmlns:p14="http://schemas.microsoft.com/office/powerpoint/2010/main" val="194154315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 typeface="Arial" panose="020B0604020202020204" pitchFamily="34" charset="0"/>
              <a:buNone/>
              <a:defRPr/>
            </a:pPr>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36</a:t>
            </a:fld>
            <a:endParaRPr lang="de-DE"/>
          </a:p>
        </p:txBody>
      </p:sp>
    </p:spTree>
    <p:extLst>
      <p:ext uri="{BB962C8B-B14F-4D97-AF65-F5344CB8AC3E}">
        <p14:creationId xmlns:p14="http://schemas.microsoft.com/office/powerpoint/2010/main" val="68970045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37</a:t>
            </a:fld>
            <a:endParaRPr lang="de-DE" dirty="0"/>
          </a:p>
        </p:txBody>
      </p:sp>
    </p:spTree>
    <p:extLst>
      <p:ext uri="{BB962C8B-B14F-4D97-AF65-F5344CB8AC3E}">
        <p14:creationId xmlns:p14="http://schemas.microsoft.com/office/powerpoint/2010/main" val="100033028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09" name="Folienbildplatzhalter 1"/>
          <p:cNvSpPr>
            <a:spLocks noGrp="1" noRot="1" noChangeAspect="1" noTextEdit="1"/>
          </p:cNvSpPr>
          <p:nvPr>
            <p:ph type="sldImg"/>
          </p:nvPr>
        </p:nvSpPr>
        <p:spPr>
          <a:ln/>
        </p:spPr>
      </p:sp>
      <p:sp>
        <p:nvSpPr>
          <p:cNvPr id="119810"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de-DE" altLang="x-none" b="1" dirty="0">
                <a:latin typeface="Calibri" charset="0"/>
                <a:ea typeface="ＭＳ Ｐゴシック" charset="-128"/>
              </a:rPr>
              <a:t>AB-Praxis-Fachl didakt Auftrag</a:t>
            </a:r>
          </a:p>
          <a:p>
            <a:pPr>
              <a:buFontTx/>
              <a:buNone/>
            </a:pPr>
            <a:r>
              <a:rPr lang="de-DE" altLang="x-none" b="0" dirty="0">
                <a:latin typeface="Calibri" charset="0"/>
                <a:ea typeface="ＭＳ Ｐゴシック" charset="-128"/>
              </a:rPr>
              <a:t>Bezug zum Auftrag F</a:t>
            </a:r>
            <a:r>
              <a:rPr lang="de-DE" altLang="x-none" b="0" baseline="0" dirty="0">
                <a:latin typeface="Calibri" charset="0"/>
                <a:ea typeface="ＭＳ Ｐゴシック" charset="-128"/>
              </a:rPr>
              <a:t> 27</a:t>
            </a:r>
            <a:endParaRPr lang="de-DE" altLang="x-none" b="0" dirty="0">
              <a:latin typeface="Calibri" charset="0"/>
              <a:ea typeface="ＭＳ Ｐゴシック" charset="-128"/>
            </a:endParaRPr>
          </a:p>
        </p:txBody>
      </p:sp>
      <p:sp>
        <p:nvSpPr>
          <p:cNvPr id="119811"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300">
                <a:solidFill>
                  <a:schemeClr val="tx1"/>
                </a:solidFill>
                <a:latin typeface="Verdana" charset="0"/>
                <a:ea typeface="ＭＳ Ｐゴシック" charset="-128"/>
              </a:defRPr>
            </a:lvl1pPr>
            <a:lvl2pPr marL="742877" indent="-285722">
              <a:defRPr sz="3300">
                <a:solidFill>
                  <a:schemeClr val="tx1"/>
                </a:solidFill>
                <a:latin typeface="Verdana" charset="0"/>
                <a:ea typeface="ＭＳ Ｐゴシック" charset="-128"/>
              </a:defRPr>
            </a:lvl2pPr>
            <a:lvl3pPr marL="1142888" indent="-228578">
              <a:defRPr sz="3300">
                <a:solidFill>
                  <a:schemeClr val="tx1"/>
                </a:solidFill>
                <a:latin typeface="Verdana" charset="0"/>
                <a:ea typeface="ＭＳ Ｐゴシック" charset="-128"/>
              </a:defRPr>
            </a:lvl3pPr>
            <a:lvl4pPr marL="1600043" indent="-228578">
              <a:defRPr sz="3300">
                <a:solidFill>
                  <a:schemeClr val="tx1"/>
                </a:solidFill>
                <a:latin typeface="Verdana" charset="0"/>
                <a:ea typeface="ＭＳ Ｐゴシック" charset="-128"/>
              </a:defRPr>
            </a:lvl4pPr>
            <a:lvl5pPr marL="2057199" indent="-228578">
              <a:defRPr sz="3300">
                <a:solidFill>
                  <a:schemeClr val="tx1"/>
                </a:solidFill>
                <a:latin typeface="Verdana" charset="0"/>
                <a:ea typeface="ＭＳ Ｐゴシック" charset="-128"/>
              </a:defRPr>
            </a:lvl5pPr>
            <a:lvl6pPr marL="2514354" indent="-228578" eaLnBrk="0" fontAlgn="base" hangingPunct="0">
              <a:spcBef>
                <a:spcPct val="0"/>
              </a:spcBef>
              <a:spcAft>
                <a:spcPct val="0"/>
              </a:spcAft>
              <a:defRPr sz="3300">
                <a:solidFill>
                  <a:schemeClr val="tx1"/>
                </a:solidFill>
                <a:latin typeface="Verdana" charset="0"/>
                <a:ea typeface="ＭＳ Ｐゴシック" charset="-128"/>
              </a:defRPr>
            </a:lvl6pPr>
            <a:lvl7pPr marL="2971509" indent="-228578" eaLnBrk="0" fontAlgn="base" hangingPunct="0">
              <a:spcBef>
                <a:spcPct val="0"/>
              </a:spcBef>
              <a:spcAft>
                <a:spcPct val="0"/>
              </a:spcAft>
              <a:defRPr sz="3300">
                <a:solidFill>
                  <a:schemeClr val="tx1"/>
                </a:solidFill>
                <a:latin typeface="Verdana" charset="0"/>
                <a:ea typeface="ＭＳ Ｐゴシック" charset="-128"/>
              </a:defRPr>
            </a:lvl7pPr>
            <a:lvl8pPr marL="3428664" indent="-228578" eaLnBrk="0" fontAlgn="base" hangingPunct="0">
              <a:spcBef>
                <a:spcPct val="0"/>
              </a:spcBef>
              <a:spcAft>
                <a:spcPct val="0"/>
              </a:spcAft>
              <a:defRPr sz="3300">
                <a:solidFill>
                  <a:schemeClr val="tx1"/>
                </a:solidFill>
                <a:latin typeface="Verdana" charset="0"/>
                <a:ea typeface="ＭＳ Ｐゴシック" charset="-128"/>
              </a:defRPr>
            </a:lvl8pPr>
            <a:lvl9pPr marL="3885819" indent="-228578" eaLnBrk="0" fontAlgn="base" hangingPunct="0">
              <a:spcBef>
                <a:spcPct val="0"/>
              </a:spcBef>
              <a:spcAft>
                <a:spcPct val="0"/>
              </a:spcAft>
              <a:defRPr sz="3300">
                <a:solidFill>
                  <a:schemeClr val="tx1"/>
                </a:solidFill>
                <a:latin typeface="Verdana" charset="0"/>
                <a:ea typeface="ＭＳ Ｐゴシック" charset="-128"/>
              </a:defRPr>
            </a:lvl9pPr>
          </a:lstStyle>
          <a:p>
            <a:fld id="{E32638CB-CF13-E046-BBBA-9A88DBEE3960}" type="slidenum">
              <a:rPr lang="de-DE" altLang="x-none" sz="1400"/>
              <a:pPr/>
              <a:t>38</a:t>
            </a:fld>
            <a:endParaRPr lang="de-DE" altLang="x-none" sz="1400" dirty="0"/>
          </a:p>
        </p:txBody>
      </p:sp>
    </p:spTree>
    <p:extLst>
      <p:ext uri="{BB962C8B-B14F-4D97-AF65-F5344CB8AC3E}">
        <p14:creationId xmlns:p14="http://schemas.microsoft.com/office/powerpoint/2010/main" val="77797021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fontScale="92500"/>
          </a:bodyPr>
          <a:lstStyle/>
          <a:p>
            <a:r>
              <a:rPr lang="de-DE" sz="1100" b="1" dirty="0">
                <a:cs typeface="Calibri" pitchFamily="34" charset="0"/>
              </a:rPr>
              <a:t>AB-Praxis-Arbeit PLG</a:t>
            </a:r>
          </a:p>
          <a:p>
            <a:endParaRPr lang="de-DE" b="1" dirty="0"/>
          </a:p>
          <a:p>
            <a:pPr defTabSz="874807">
              <a:defRPr/>
            </a:pPr>
            <a:r>
              <a:rPr lang="de-DE" b="1" baseline="0" dirty="0"/>
              <a:t> </a:t>
            </a:r>
          </a:p>
          <a:p>
            <a:r>
              <a:rPr lang="de-DE" b="1" dirty="0"/>
              <a:t>Aufgreifen der Ergebnisse der Reflexionsphase - Wie</a:t>
            </a:r>
            <a:r>
              <a:rPr lang="de-DE" b="1" baseline="0" dirty="0"/>
              <a:t> weiter?</a:t>
            </a:r>
            <a:endParaRPr lang="de-DE" b="1" dirty="0"/>
          </a:p>
          <a:p>
            <a:r>
              <a:rPr lang="de-DE" dirty="0"/>
              <a:t>„Stellschrauben“ benennen: Ziele anpassen/formulieren, einen nächsten Schritt tun, Zeitfenster benennen</a:t>
            </a:r>
          </a:p>
          <a:p>
            <a:pPr defTabSz="874807">
              <a:defRPr/>
            </a:pPr>
            <a:r>
              <a:rPr lang="de-DE" b="0" dirty="0"/>
              <a:t>Auf 2 Ebenen:</a:t>
            </a:r>
            <a:r>
              <a:rPr lang="de-DE" b="0" baseline="0" dirty="0"/>
              <a:t> Persönliche (</a:t>
            </a:r>
            <a:r>
              <a:rPr lang="de-DE" b="0" i="1" baseline="0" dirty="0"/>
              <a:t>Für mich selbst…) </a:t>
            </a:r>
            <a:r>
              <a:rPr lang="de-DE" b="0" i="0" baseline="0" dirty="0"/>
              <a:t>und in Zusammenarbeit mit anderen</a:t>
            </a:r>
            <a:r>
              <a:rPr lang="de-DE" b="0" i="1" baseline="0" dirty="0"/>
              <a:t> (In meinem Team…)</a:t>
            </a:r>
          </a:p>
          <a:p>
            <a:pPr defTabSz="874807">
              <a:defRPr/>
            </a:pPr>
            <a:endParaRPr lang="de-DE" b="0" i="1" baseline="0" dirty="0"/>
          </a:p>
          <a:p>
            <a:pPr defTabSz="874807">
              <a:defRPr/>
            </a:pPr>
            <a:r>
              <a:rPr lang="de-DE" b="1" dirty="0"/>
              <a:t>Hintergrundwissen Professionelle Lerngemeinschaft (PLG):</a:t>
            </a:r>
            <a:r>
              <a:rPr lang="de-DE" b="1" baseline="0" dirty="0"/>
              <a:t> </a:t>
            </a:r>
            <a:r>
              <a:rPr lang="de-DE" b="0" baseline="0" dirty="0"/>
              <a:t>Die </a:t>
            </a:r>
            <a:r>
              <a:rPr lang="de-DE" dirty="0"/>
              <a:t>nachfolgenden drei ausgeblendeten</a:t>
            </a:r>
            <a:r>
              <a:rPr lang="de-DE" baseline="0" dirty="0"/>
              <a:t> </a:t>
            </a:r>
            <a:r>
              <a:rPr lang="de-DE" dirty="0"/>
              <a:t>Folien geben einen Einblick in wesentliche </a:t>
            </a:r>
          </a:p>
          <a:p>
            <a:pPr defTabSz="874807">
              <a:defRPr/>
            </a:pPr>
            <a:endParaRPr lang="de-DE" dirty="0"/>
          </a:p>
          <a:p>
            <a:pPr defTabSz="874807">
              <a:defRPr/>
            </a:pPr>
            <a:endParaRPr lang="de-DE" dirty="0"/>
          </a:p>
          <a:p>
            <a:pPr defTabSz="874807">
              <a:defRPr/>
            </a:pPr>
            <a:endParaRPr lang="de-DE" dirty="0"/>
          </a:p>
          <a:p>
            <a:pPr defTabSz="874807">
              <a:defRPr/>
            </a:pPr>
            <a:endParaRPr lang="de-DE"/>
          </a:p>
          <a:p>
            <a:pPr defTabSz="874807">
              <a:defRPr/>
            </a:pPr>
            <a:endParaRPr lang="de-DE" dirty="0"/>
          </a:p>
          <a:p>
            <a:pPr defTabSz="874807">
              <a:defRPr/>
            </a:pPr>
            <a:endParaRPr lang="de-DE" dirty="0"/>
          </a:p>
          <a:p>
            <a:pPr defTabSz="874807">
              <a:defRPr/>
            </a:pPr>
            <a:endParaRPr lang="de-DE" dirty="0"/>
          </a:p>
          <a:p>
            <a:pPr defTabSz="874807">
              <a:defRPr/>
            </a:pPr>
            <a:endParaRPr lang="de-DE" dirty="0"/>
          </a:p>
          <a:p>
            <a:pPr defTabSz="874807">
              <a:defRPr/>
            </a:pPr>
            <a:endParaRPr lang="de-DE" dirty="0"/>
          </a:p>
          <a:p>
            <a:pPr defTabSz="874807">
              <a:defRPr/>
            </a:pPr>
            <a:r>
              <a:rPr lang="de-DE" dirty="0"/>
              <a:t>Merkmale, Prozesse und Funktion einer PLG</a:t>
            </a:r>
          </a:p>
          <a:p>
            <a:pPr defTabSz="874807">
              <a:defRPr/>
            </a:pPr>
            <a:endParaRPr lang="de-DE" b="0" i="1" dirty="0"/>
          </a:p>
        </p:txBody>
      </p:sp>
      <p:sp>
        <p:nvSpPr>
          <p:cNvPr id="4" name="Foliennummernplatzhalter 3"/>
          <p:cNvSpPr>
            <a:spLocks noGrp="1"/>
          </p:cNvSpPr>
          <p:nvPr>
            <p:ph type="sldNum" sz="quarter" idx="10"/>
          </p:nvPr>
        </p:nvSpPr>
        <p:spPr/>
        <p:txBody>
          <a:bodyPr/>
          <a:lstStyle/>
          <a:p>
            <a:pPr>
              <a:defRPr/>
            </a:pPr>
            <a:fld id="{AA96EC0E-956E-4DE8-BE30-C95150F5AA7D}" type="slidenum">
              <a:rPr lang="de-DE" smtClean="0"/>
              <a:pPr>
                <a:defRPr/>
              </a:pPr>
              <a:t>39</a:t>
            </a:fld>
            <a:endParaRPr lang="de-DE"/>
          </a:p>
        </p:txBody>
      </p:sp>
    </p:spTree>
    <p:extLst>
      <p:ext uri="{BB962C8B-B14F-4D97-AF65-F5344CB8AC3E}">
        <p14:creationId xmlns:p14="http://schemas.microsoft.com/office/powerpoint/2010/main" val="183071941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AA96EC0E-956E-4DE8-BE30-C95150F5AA7D}" type="slidenum">
              <a:rPr lang="de-DE" smtClean="0"/>
              <a:pPr>
                <a:defRPr/>
              </a:pPr>
              <a:t>40</a:t>
            </a:fld>
            <a:endParaRPr lang="de-DE"/>
          </a:p>
        </p:txBody>
      </p:sp>
    </p:spTree>
    <p:extLst>
      <p:ext uri="{BB962C8B-B14F-4D97-AF65-F5344CB8AC3E}">
        <p14:creationId xmlns:p14="http://schemas.microsoft.com/office/powerpoint/2010/main" val="213285643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AA96EC0E-956E-4DE8-BE30-C95150F5AA7D}" type="slidenum">
              <a:rPr lang="de-DE" smtClean="0"/>
              <a:pPr>
                <a:defRPr/>
              </a:pPr>
              <a:t>41</a:t>
            </a:fld>
            <a:endParaRPr lang="de-DE"/>
          </a:p>
        </p:txBody>
      </p:sp>
    </p:spTree>
    <p:extLst>
      <p:ext uri="{BB962C8B-B14F-4D97-AF65-F5344CB8AC3E}">
        <p14:creationId xmlns:p14="http://schemas.microsoft.com/office/powerpoint/2010/main" val="67438165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AA96EC0E-956E-4DE8-BE30-C95150F5AA7D}" type="slidenum">
              <a:rPr lang="de-DE" smtClean="0"/>
              <a:pPr>
                <a:defRPr/>
              </a:pPr>
              <a:t>42</a:t>
            </a:fld>
            <a:endParaRPr lang="de-DE"/>
          </a:p>
        </p:txBody>
      </p:sp>
    </p:spTree>
    <p:extLst>
      <p:ext uri="{BB962C8B-B14F-4D97-AF65-F5344CB8AC3E}">
        <p14:creationId xmlns:p14="http://schemas.microsoft.com/office/powerpoint/2010/main" val="970837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 typeface="Arial" panose="020B0604020202020204" pitchFamily="34" charset="0"/>
              <a:buNone/>
              <a:defRPr/>
            </a:pPr>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6</a:t>
            </a:fld>
            <a:endParaRPr lang="de-DE"/>
          </a:p>
        </p:txBody>
      </p:sp>
    </p:spTree>
    <p:extLst>
      <p:ext uri="{BB962C8B-B14F-4D97-AF65-F5344CB8AC3E}">
        <p14:creationId xmlns:p14="http://schemas.microsoft.com/office/powerpoint/2010/main" val="68970045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pPr>
              <a:defRPr/>
            </a:pPr>
            <a:fld id="{AA96EC0E-956E-4DE8-BE30-C95150F5AA7D}" type="slidenum">
              <a:rPr lang="de-DE" smtClean="0"/>
              <a:pPr>
                <a:defRPr/>
              </a:pPr>
              <a:t>43</a:t>
            </a:fld>
            <a:endParaRPr lang="de-DE"/>
          </a:p>
        </p:txBody>
      </p:sp>
    </p:spTree>
    <p:extLst>
      <p:ext uri="{BB962C8B-B14F-4D97-AF65-F5344CB8AC3E}">
        <p14:creationId xmlns:p14="http://schemas.microsoft.com/office/powerpoint/2010/main" val="322813301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pPr>
              <a:defRPr/>
            </a:pPr>
            <a:fld id="{AA96EC0E-956E-4DE8-BE30-C95150F5AA7D}" type="slidenum">
              <a:rPr lang="de-DE" smtClean="0"/>
              <a:pPr>
                <a:defRPr/>
              </a:pPr>
              <a:t>44</a:t>
            </a:fld>
            <a:endParaRPr lang="de-DE"/>
          </a:p>
        </p:txBody>
      </p:sp>
    </p:spTree>
    <p:extLst>
      <p:ext uri="{BB962C8B-B14F-4D97-AF65-F5344CB8AC3E}">
        <p14:creationId xmlns:p14="http://schemas.microsoft.com/office/powerpoint/2010/main" val="182974469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pPr>
              <a:defRPr/>
            </a:pPr>
            <a:fld id="{AA96EC0E-956E-4DE8-BE30-C95150F5AA7D}" type="slidenum">
              <a:rPr lang="de-DE" smtClean="0"/>
              <a:pPr>
                <a:defRPr/>
              </a:pPr>
              <a:t>45</a:t>
            </a:fld>
            <a:endParaRPr lang="de-DE"/>
          </a:p>
        </p:txBody>
      </p:sp>
    </p:spTree>
    <p:extLst>
      <p:ext uri="{BB962C8B-B14F-4D97-AF65-F5344CB8AC3E}">
        <p14:creationId xmlns:p14="http://schemas.microsoft.com/office/powerpoint/2010/main" val="354897485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b="1" dirty="0"/>
              <a:t>Feedback einholen </a:t>
            </a:r>
            <a:endParaRPr lang="de-DE" b="0" dirty="0"/>
          </a:p>
          <a:p>
            <a:r>
              <a:rPr lang="de-DE" b="0" dirty="0"/>
              <a:t>Feedback zum</a:t>
            </a:r>
            <a:r>
              <a:rPr lang="de-DE" b="0" baseline="0" dirty="0"/>
              <a:t> Fortbildungsbaustein</a:t>
            </a:r>
          </a:p>
          <a:p>
            <a:r>
              <a:rPr lang="de-DE" b="0" baseline="0"/>
              <a:t>Schwerpunkte:</a:t>
            </a:r>
            <a:endParaRPr lang="de-DE" b="0" baseline="0" dirty="0"/>
          </a:p>
          <a:p>
            <a:pPr>
              <a:buFont typeface="Arial" pitchFamily="34" charset="0"/>
              <a:buChar char="•"/>
            </a:pPr>
            <a:r>
              <a:rPr lang="de-DE" b="0" baseline="0" dirty="0"/>
              <a:t> Gestaltungsmerkmale</a:t>
            </a:r>
          </a:p>
          <a:p>
            <a:pPr>
              <a:buFont typeface="Arial" pitchFamily="34" charset="0"/>
              <a:buChar char="•"/>
            </a:pPr>
            <a:r>
              <a:rPr lang="de-DE" b="0" baseline="0" dirty="0"/>
              <a:t> Struktur Präsenz/Erprobung/Präsenz</a:t>
            </a:r>
          </a:p>
          <a:p>
            <a:pPr>
              <a:buFont typeface="Arial" pitchFamily="34" charset="0"/>
              <a:buChar char="•"/>
            </a:pPr>
            <a:r>
              <a:rPr lang="de-DE" b="0" baseline="0" dirty="0"/>
              <a:t> Persönlich wahrgenommen Erkenntnisgewinn</a:t>
            </a:r>
          </a:p>
        </p:txBody>
      </p:sp>
      <p:sp>
        <p:nvSpPr>
          <p:cNvPr id="4" name="Foliennummernplatzhalter 3"/>
          <p:cNvSpPr>
            <a:spLocks noGrp="1"/>
          </p:cNvSpPr>
          <p:nvPr>
            <p:ph type="sldNum" sz="quarter" idx="10"/>
          </p:nvPr>
        </p:nvSpPr>
        <p:spPr/>
        <p:txBody>
          <a:bodyPr/>
          <a:lstStyle/>
          <a:p>
            <a:pPr>
              <a:defRPr/>
            </a:pPr>
            <a:fld id="{AA96EC0E-956E-4DE8-BE30-C95150F5AA7D}" type="slidenum">
              <a:rPr lang="de-DE" smtClean="0"/>
              <a:pPr>
                <a:defRPr/>
              </a:pPr>
              <a:t>46</a:t>
            </a:fld>
            <a:endParaRPr lang="de-DE"/>
          </a:p>
        </p:txBody>
      </p:sp>
    </p:spTree>
    <p:extLst>
      <p:ext uri="{BB962C8B-B14F-4D97-AF65-F5344CB8AC3E}">
        <p14:creationId xmlns:p14="http://schemas.microsoft.com/office/powerpoint/2010/main" val="34427409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600" b="1" dirty="0">
                <a:latin typeface="+mn-lt"/>
              </a:rPr>
              <a:t>Option: </a:t>
            </a:r>
            <a:r>
              <a:rPr lang="de-DE" sz="1600" dirty="0">
                <a:latin typeface="+mn-lt"/>
              </a:rPr>
              <a:t>Nutzung einer elektronische Arbeitsplattform zur Kommunikation innerhalb der Gruppe und zum Austausch von Materialien.</a:t>
            </a:r>
          </a:p>
          <a:p>
            <a:r>
              <a:rPr lang="de-DE" sz="1600" dirty="0">
                <a:latin typeface="+mn-lt"/>
              </a:rPr>
              <a:t>Weitere Nutzung?</a:t>
            </a:r>
          </a:p>
        </p:txBody>
      </p:sp>
      <p:sp>
        <p:nvSpPr>
          <p:cNvPr id="4" name="Foliennummernplatzhalter 3"/>
          <p:cNvSpPr>
            <a:spLocks noGrp="1"/>
          </p:cNvSpPr>
          <p:nvPr>
            <p:ph type="sldNum" sz="quarter" idx="10"/>
          </p:nvPr>
        </p:nvSpPr>
        <p:spPr/>
        <p:txBody>
          <a:bodyPr/>
          <a:lstStyle/>
          <a:p>
            <a:pPr>
              <a:defRPr/>
            </a:pPr>
            <a:fld id="{AA96EC0E-956E-4DE8-BE30-C95150F5AA7D}" type="slidenum">
              <a:rPr lang="de-DE" smtClean="0"/>
              <a:pPr>
                <a:defRPr/>
              </a:pPr>
              <a:t>47</a:t>
            </a:fld>
            <a:endParaRPr lang="de-DE"/>
          </a:p>
        </p:txBody>
      </p:sp>
    </p:spTree>
    <p:extLst>
      <p:ext uri="{BB962C8B-B14F-4D97-AF65-F5344CB8AC3E}">
        <p14:creationId xmlns:p14="http://schemas.microsoft.com/office/powerpoint/2010/main" val="159492417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FAF12454-57A3-5346-8AD1-8A7E704F94A5}" type="slidenum">
              <a:rPr lang="de-DE" smtClean="0"/>
              <a:pPr/>
              <a:t>48</a:t>
            </a:fld>
            <a:endParaRPr lang="de-DE" dirty="0"/>
          </a:p>
        </p:txBody>
      </p:sp>
    </p:spTree>
    <p:extLst>
      <p:ext uri="{BB962C8B-B14F-4D97-AF65-F5344CB8AC3E}">
        <p14:creationId xmlns:p14="http://schemas.microsoft.com/office/powerpoint/2010/main" val="33702023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7</a:t>
            </a:fld>
            <a:endParaRPr lang="de-DE" dirty="0"/>
          </a:p>
        </p:txBody>
      </p:sp>
    </p:spTree>
    <p:extLst>
      <p:ext uri="{BB962C8B-B14F-4D97-AF65-F5344CB8AC3E}">
        <p14:creationId xmlns:p14="http://schemas.microsoft.com/office/powerpoint/2010/main" val="16267290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8</a:t>
            </a:fld>
            <a:endParaRPr lang="de-DE" dirty="0"/>
          </a:p>
        </p:txBody>
      </p:sp>
    </p:spTree>
    <p:extLst>
      <p:ext uri="{BB962C8B-B14F-4D97-AF65-F5344CB8AC3E}">
        <p14:creationId xmlns:p14="http://schemas.microsoft.com/office/powerpoint/2010/main" val="2110122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b="1" dirty="0"/>
              <a:t>Reflexion</a:t>
            </a:r>
            <a:r>
              <a:rPr lang="de-DE" b="1" baseline="0" dirty="0"/>
              <a:t> </a:t>
            </a:r>
          </a:p>
          <a:p>
            <a:r>
              <a:rPr lang="de-DE" b="1" baseline="0" dirty="0"/>
              <a:t>Zur Arbeit im Tandem und der Zusammenarbeit in der Fachgruppe</a:t>
            </a:r>
          </a:p>
          <a:p>
            <a:pPr marL="0" marR="0" indent="0" algn="l" defTabSz="914400" rtl="0" eaLnBrk="1" fontAlgn="base" latinLnBrk="0" hangingPunct="1">
              <a:lnSpc>
                <a:spcPct val="100000"/>
              </a:lnSpc>
              <a:spcBef>
                <a:spcPct val="30000"/>
              </a:spcBef>
              <a:spcAft>
                <a:spcPct val="0"/>
              </a:spcAft>
              <a:buClrTx/>
              <a:buSzTx/>
              <a:buFontTx/>
              <a:buNone/>
              <a:tabLst/>
              <a:defRPr/>
            </a:pPr>
            <a:r>
              <a:rPr lang="de-DE" b="0" baseline="0" dirty="0"/>
              <a:t>Diese Mindmap soll den Teilnehmenden helfen, zu für sie bedeutsamen Erfahrungen aus der Praxisphase zu berichten.</a:t>
            </a:r>
          </a:p>
          <a:p>
            <a:r>
              <a:rPr lang="de-DE" b="0" baseline="0" dirty="0"/>
              <a:t>Für die Referentinnen und Referenten besteht die Möglichkeit, einen Einblick in schulische Austauschprozesse zu bekommen und Anregungen für PLG- Arbeit zu geben.</a:t>
            </a:r>
          </a:p>
          <a:p>
            <a:pPr defTabSz="874807">
              <a:defRPr/>
            </a:pPr>
            <a:r>
              <a:rPr lang="de-DE" b="0" baseline="0" dirty="0"/>
              <a:t>An dieser Stelle können Unzufriedenheit und Frust von Lehrkräften öffentlich werden und in einen konstruktiven Austausch zu Beispielen erfolgreicher Lehrerkooperation überführt werden.</a:t>
            </a:r>
          </a:p>
          <a:p>
            <a:endParaRPr lang="de-DE" b="0" dirty="0"/>
          </a:p>
        </p:txBody>
      </p:sp>
      <p:sp>
        <p:nvSpPr>
          <p:cNvPr id="4" name="Foliennummernplatzhalter 3"/>
          <p:cNvSpPr>
            <a:spLocks noGrp="1"/>
          </p:cNvSpPr>
          <p:nvPr>
            <p:ph type="sldNum" sz="quarter" idx="10"/>
          </p:nvPr>
        </p:nvSpPr>
        <p:spPr/>
        <p:txBody>
          <a:bodyPr/>
          <a:lstStyle/>
          <a:p>
            <a:pPr>
              <a:defRPr/>
            </a:pPr>
            <a:fld id="{AA96EC0E-956E-4DE8-BE30-C95150F5AA7D}" type="slidenum">
              <a:rPr lang="de-DE" smtClean="0"/>
              <a:pPr>
                <a:defRPr/>
              </a:pPr>
              <a:t>9</a:t>
            </a:fld>
            <a:endParaRPr lang="de-DE"/>
          </a:p>
        </p:txBody>
      </p:sp>
    </p:spTree>
    <p:extLst>
      <p:ext uri="{BB962C8B-B14F-4D97-AF65-F5344CB8AC3E}">
        <p14:creationId xmlns:p14="http://schemas.microsoft.com/office/powerpoint/2010/main" val="8983230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100" b="1" dirty="0">
                <a:cs typeface="Calibri" pitchFamily="34" charset="0"/>
              </a:rPr>
              <a:t>AB-Praxis-Erfahrungsbericht</a:t>
            </a:r>
          </a:p>
          <a:p>
            <a:endParaRPr lang="de-DE" b="1" dirty="0"/>
          </a:p>
          <a:p>
            <a:r>
              <a:rPr lang="de-DE" b="1" dirty="0"/>
              <a:t>Reflexion</a:t>
            </a:r>
            <a:br>
              <a:rPr lang="de-DE" b="1" dirty="0"/>
            </a:br>
            <a:r>
              <a:rPr lang="de-DE" b="0" dirty="0"/>
              <a:t>Erfahrungsbericht soll die Arbeit</a:t>
            </a:r>
            <a:r>
              <a:rPr lang="de-DE" b="0" baseline="0" dirty="0"/>
              <a:t> in der Praxisphase sichtbar werden lassen und die erprobten Unterrichtsbeispiele erläutern</a:t>
            </a:r>
          </a:p>
          <a:p>
            <a:endParaRPr lang="de-DE" baseline="0" dirty="0"/>
          </a:p>
          <a:p>
            <a:r>
              <a:rPr lang="de-DE" b="1" baseline="0" dirty="0"/>
              <a:t>Nachfragen</a:t>
            </a:r>
          </a:p>
          <a:p>
            <a:r>
              <a:rPr lang="de-DE" b="0" baseline="0" dirty="0"/>
              <a:t>Welche Erfahrungen haben die Lehrkräfte mit dem Erfahrungsbericht gemacht?</a:t>
            </a:r>
          </a:p>
          <a:p>
            <a:r>
              <a:rPr lang="de-DE" b="0" baseline="0" dirty="0"/>
              <a:t>Wird diese Dokumentationsform genutzt?</a:t>
            </a:r>
          </a:p>
          <a:p>
            <a:endParaRPr lang="de-DE" baseline="0" dirty="0"/>
          </a:p>
          <a:p>
            <a:r>
              <a:rPr lang="de-DE" b="1" baseline="0" dirty="0"/>
              <a:t>Option aufzeigen: </a:t>
            </a:r>
            <a:r>
              <a:rPr lang="de-DE" baseline="0" dirty="0"/>
              <a:t>Erfahrungsberichte, Aufgaben und ausgewählte Schülerlösungen können zu einer (erprobten) Aufgabensammlung zusammengestellt werden und damit nach Fortbildungsabschluss für alle Kursteilnehmenden nachnutzbar werden.</a:t>
            </a:r>
            <a:endParaRPr lang="de-DE" dirty="0"/>
          </a:p>
          <a:p>
            <a:endParaRPr lang="de-DE" dirty="0"/>
          </a:p>
        </p:txBody>
      </p:sp>
      <p:sp>
        <p:nvSpPr>
          <p:cNvPr id="4" name="Foliennummernplatzhalter 3"/>
          <p:cNvSpPr>
            <a:spLocks noGrp="1"/>
          </p:cNvSpPr>
          <p:nvPr>
            <p:ph type="sldNum" sz="quarter" idx="10"/>
          </p:nvPr>
        </p:nvSpPr>
        <p:spPr/>
        <p:txBody>
          <a:bodyPr/>
          <a:lstStyle/>
          <a:p>
            <a:pPr>
              <a:defRPr/>
            </a:pPr>
            <a:fld id="{AA96EC0E-956E-4DE8-BE30-C95150F5AA7D}" type="slidenum">
              <a:rPr lang="de-DE" smtClean="0"/>
              <a:pPr>
                <a:defRPr/>
              </a:pPr>
              <a:t>10</a:t>
            </a:fld>
            <a:endParaRPr lang="de-DE"/>
          </a:p>
        </p:txBody>
      </p:sp>
    </p:spTree>
    <p:extLst>
      <p:ext uri="{BB962C8B-B14F-4D97-AF65-F5344CB8AC3E}">
        <p14:creationId xmlns:p14="http://schemas.microsoft.com/office/powerpoint/2010/main" val="116133722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b="1" dirty="0"/>
              <a:t>Reflexion und Austausch zur Unterrichtserprobung</a:t>
            </a:r>
          </a:p>
        </p:txBody>
      </p:sp>
      <p:sp>
        <p:nvSpPr>
          <p:cNvPr id="4" name="Foliennummernplatzhalter 3"/>
          <p:cNvSpPr>
            <a:spLocks noGrp="1"/>
          </p:cNvSpPr>
          <p:nvPr>
            <p:ph type="sldNum" sz="quarter" idx="10"/>
          </p:nvPr>
        </p:nvSpPr>
        <p:spPr/>
        <p:txBody>
          <a:bodyPr/>
          <a:lstStyle/>
          <a:p>
            <a:pPr>
              <a:defRPr/>
            </a:pPr>
            <a:fld id="{AA96EC0E-956E-4DE8-BE30-C95150F5AA7D}" type="slidenum">
              <a:rPr lang="de-DE" smtClean="0"/>
              <a:pPr>
                <a:defRPr/>
              </a:pPr>
              <a:t>11</a:t>
            </a:fld>
            <a:endParaRPr lang="de-DE"/>
          </a:p>
        </p:txBody>
      </p:sp>
    </p:spTree>
    <p:extLst>
      <p:ext uri="{BB962C8B-B14F-4D97-AF65-F5344CB8AC3E}">
        <p14:creationId xmlns:p14="http://schemas.microsoft.com/office/powerpoint/2010/main" val="1159066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emf"/><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4.emf"/></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Ü | ZÜ | Text/Aufz.">
    <p:spTree>
      <p:nvGrpSpPr>
        <p:cNvPr id="1" name=""/>
        <p:cNvGrpSpPr/>
        <p:nvPr/>
      </p:nvGrpSpPr>
      <p:grpSpPr>
        <a:xfrm>
          <a:off x="0" y="0"/>
          <a:ext cx="0" cy="0"/>
          <a:chOff x="0" y="0"/>
          <a:chExt cx="0" cy="0"/>
        </a:xfrm>
      </p:grpSpPr>
      <p:sp>
        <p:nvSpPr>
          <p:cNvPr id="9" name="Titelplatzhalter 2"/>
          <p:cNvSpPr>
            <a:spLocks noGrp="1"/>
          </p:cNvSpPr>
          <p:nvPr>
            <p:ph type="title"/>
          </p:nvPr>
        </p:nvSpPr>
        <p:spPr>
          <a:xfrm>
            <a:off x="324000" y="417600"/>
            <a:ext cx="8856984" cy="490861"/>
          </a:xfrm>
          <a:prstGeom prst="rect">
            <a:avLst/>
          </a:prstGeom>
        </p:spPr>
        <p:txBody>
          <a:bodyPr vert="horz" lIns="91440" tIns="45720" rIns="91440" bIns="45720" rtlCol="0" anchor="ctr">
            <a:normAutofit/>
          </a:bodyPr>
          <a:lstStyle>
            <a:lvl1pPr>
              <a:defRPr b="1"/>
            </a:lvl1pPr>
          </a:lstStyle>
          <a:p>
            <a:r>
              <a:rPr lang="de-DE" dirty="0"/>
              <a:t>Titelmasterformat durch Klicken bearbeiten</a:t>
            </a:r>
          </a:p>
        </p:txBody>
      </p:sp>
      <p:sp>
        <p:nvSpPr>
          <p:cNvPr id="11" name="Rectangle 8"/>
          <p:cNvSpPr>
            <a:spLocks noGrp="1" noChangeArrowheads="1"/>
          </p:cNvSpPr>
          <p:nvPr>
            <p:ph idx="1" hasCustomPrompt="1"/>
          </p:nvPr>
        </p:nvSpPr>
        <p:spPr bwMode="auto">
          <a:xfrm>
            <a:off x="324000" y="1515600"/>
            <a:ext cx="8496472" cy="5011120"/>
          </a:xfrm>
          <a:prstGeom prst="rect">
            <a:avLst/>
          </a:prstGeom>
          <a:noFill/>
          <a:ln w="9525">
            <a:noFill/>
            <a:miter lim="800000"/>
            <a:headEnd/>
            <a:tailEnd/>
          </a:ln>
        </p:spPr>
        <p:txBody>
          <a:bodyPr vert="horz" wrap="square" lIns="90000" tIns="0" rIns="91440" bIns="45720" numCol="1" anchor="t" anchorCtr="0" compatLnSpc="1">
            <a:prstTxWarp prst="textNoShape">
              <a:avLst/>
            </a:prstTxWarp>
          </a:bodyPr>
          <a:lstStyle>
            <a:lvl1pPr>
              <a:defRPr/>
            </a:lvl1pPr>
            <a:lvl2pPr>
              <a:defRPr/>
            </a:lvl2pPr>
            <a:lvl3pPr>
              <a:defRPr/>
            </a:lvl3pPr>
          </a:lstStyle>
          <a:p>
            <a:pPr lvl="0"/>
            <a:r>
              <a:rPr lang="de-DE" dirty="0"/>
              <a:t>Erste Ebene</a:t>
            </a:r>
          </a:p>
          <a:p>
            <a:pPr lvl="1"/>
            <a:r>
              <a:rPr lang="de-DE" dirty="0"/>
              <a:t>Zweite Ebene</a:t>
            </a:r>
          </a:p>
          <a:p>
            <a:pPr lvl="2"/>
            <a:r>
              <a:rPr lang="de-DE" dirty="0"/>
              <a:t>Dritte Ebene</a:t>
            </a:r>
          </a:p>
        </p:txBody>
      </p:sp>
      <p:sp>
        <p:nvSpPr>
          <p:cNvPr id="5" name="Inhaltsplatzhalter 2"/>
          <p:cNvSpPr>
            <a:spLocks noGrp="1"/>
          </p:cNvSpPr>
          <p:nvPr>
            <p:ph idx="17" hasCustomPrompt="1"/>
          </p:nvPr>
        </p:nvSpPr>
        <p:spPr>
          <a:xfrm>
            <a:off x="324000" y="1124744"/>
            <a:ext cx="8427398" cy="288032"/>
          </a:xfrm>
        </p:spPr>
        <p:txBody>
          <a:bodyPr lIns="90000"/>
          <a:lstStyle>
            <a:lvl1pPr marL="0" indent="0">
              <a:spcAft>
                <a:spcPts val="1200"/>
              </a:spcAft>
              <a:buClr>
                <a:srgbClr val="CBB98A"/>
              </a:buClr>
              <a:buNone/>
              <a:defRPr b="0">
                <a:solidFill>
                  <a:srgbClr val="327A86"/>
                </a:solidFill>
              </a:defRPr>
            </a:lvl1pPr>
            <a:lvl2pPr>
              <a:spcAft>
                <a:spcPts val="1200"/>
              </a:spcAft>
              <a:buClr>
                <a:srgbClr val="CBB98A"/>
              </a:buClr>
              <a:defRPr/>
            </a:lvl2pPr>
            <a:lvl3pPr>
              <a:spcAft>
                <a:spcPts val="1200"/>
              </a:spcAft>
              <a:buClr>
                <a:srgbClr val="CBB98A"/>
              </a:buClr>
              <a:defRPr/>
            </a:lvl3pPr>
            <a:lvl4pPr>
              <a:spcAft>
                <a:spcPts val="1200"/>
              </a:spcAft>
              <a:buClr>
                <a:srgbClr val="CBB98A"/>
              </a:buClr>
              <a:defRPr/>
            </a:lvl4pPr>
            <a:lvl5pPr>
              <a:spcAft>
                <a:spcPts val="1200"/>
              </a:spcAft>
              <a:buClr>
                <a:srgbClr val="CBB98A"/>
              </a:buClr>
              <a:defRPr/>
            </a:lvl5pPr>
          </a:lstStyle>
          <a:p>
            <a:pPr lvl="0"/>
            <a:r>
              <a:rPr lang="de-DE" dirty="0"/>
              <a:t>Zwischenüberschrift bearbeiten</a:t>
            </a:r>
          </a:p>
        </p:txBody>
      </p:sp>
    </p:spTree>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Ü | Text/Aufz.">
    <p:spTree>
      <p:nvGrpSpPr>
        <p:cNvPr id="1" name=""/>
        <p:cNvGrpSpPr/>
        <p:nvPr/>
      </p:nvGrpSpPr>
      <p:grpSpPr>
        <a:xfrm>
          <a:off x="0" y="0"/>
          <a:ext cx="0" cy="0"/>
          <a:chOff x="0" y="0"/>
          <a:chExt cx="0" cy="0"/>
        </a:xfrm>
      </p:grpSpPr>
      <p:sp>
        <p:nvSpPr>
          <p:cNvPr id="11" name="Rectangle 8"/>
          <p:cNvSpPr>
            <a:spLocks noGrp="1" noChangeArrowheads="1"/>
          </p:cNvSpPr>
          <p:nvPr>
            <p:ph idx="1" hasCustomPrompt="1"/>
          </p:nvPr>
        </p:nvSpPr>
        <p:spPr bwMode="auto">
          <a:xfrm>
            <a:off x="323528" y="1124744"/>
            <a:ext cx="8424936" cy="5400600"/>
          </a:xfrm>
          <a:prstGeom prst="rect">
            <a:avLst/>
          </a:prstGeom>
          <a:noFill/>
          <a:ln w="9525">
            <a:noFill/>
            <a:miter lim="800000"/>
            <a:headEnd/>
            <a:tailEnd/>
          </a:ln>
        </p:spPr>
        <p:txBody>
          <a:bodyPr vert="horz" wrap="square" lIns="90000" tIns="0" rIns="91440" bIns="45720" numCol="1" anchor="t" anchorCtr="0" compatLnSpc="1">
            <a:prstTxWarp prst="textNoShape">
              <a:avLst/>
            </a:prstTxWarp>
          </a:bodyPr>
          <a:lstStyle>
            <a:lvl1pPr>
              <a:defRPr/>
            </a:lvl1pPr>
            <a:lvl2pPr>
              <a:defRPr/>
            </a:lvl2pPr>
            <a:lvl3pPr>
              <a:defRPr/>
            </a:lvl3pPr>
          </a:lstStyle>
          <a:p>
            <a:pPr lvl="0"/>
            <a:r>
              <a:rPr lang="de-DE" dirty="0"/>
              <a:t>Erste Ebene</a:t>
            </a:r>
          </a:p>
          <a:p>
            <a:pPr lvl="1"/>
            <a:r>
              <a:rPr lang="de-DE" dirty="0"/>
              <a:t>Zweite Ebene</a:t>
            </a:r>
          </a:p>
          <a:p>
            <a:pPr lvl="2"/>
            <a:r>
              <a:rPr lang="de-DE" dirty="0"/>
              <a:t>Dritte Ebene</a:t>
            </a:r>
          </a:p>
        </p:txBody>
      </p:sp>
      <p:sp>
        <p:nvSpPr>
          <p:cNvPr id="9" name="Titelplatzhalter 2"/>
          <p:cNvSpPr>
            <a:spLocks noGrp="1"/>
          </p:cNvSpPr>
          <p:nvPr>
            <p:ph type="title"/>
          </p:nvPr>
        </p:nvSpPr>
        <p:spPr>
          <a:xfrm>
            <a:off x="324000" y="417600"/>
            <a:ext cx="8568480" cy="490861"/>
          </a:xfrm>
          <a:prstGeom prst="rect">
            <a:avLst/>
          </a:prstGeom>
        </p:spPr>
        <p:txBody>
          <a:bodyPr vert="horz" lIns="91440" tIns="45720" rIns="91440" bIns="45720" rtlCol="0" anchor="ctr">
            <a:normAutofit/>
          </a:bodyPr>
          <a:lstStyle>
            <a:lvl1pPr>
              <a:defRPr b="1"/>
            </a:lvl1pPr>
          </a:lstStyle>
          <a:p>
            <a:r>
              <a:rPr lang="de-DE" dirty="0"/>
              <a:t>Titelmasterformat durch Klicken bearbeiten</a:t>
            </a:r>
          </a:p>
        </p:txBody>
      </p:sp>
    </p:spTree>
    <p:extLst>
      <p:ext uri="{BB962C8B-B14F-4D97-AF65-F5344CB8AC3E}">
        <p14:creationId xmlns:p14="http://schemas.microsoft.com/office/powerpoint/2010/main" val="257638897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Ü | Objekt">
    <p:spTree>
      <p:nvGrpSpPr>
        <p:cNvPr id="1" name=""/>
        <p:cNvGrpSpPr/>
        <p:nvPr/>
      </p:nvGrpSpPr>
      <p:grpSpPr>
        <a:xfrm>
          <a:off x="0" y="0"/>
          <a:ext cx="0" cy="0"/>
          <a:chOff x="0" y="0"/>
          <a:chExt cx="0" cy="0"/>
        </a:xfrm>
      </p:grpSpPr>
      <p:sp>
        <p:nvSpPr>
          <p:cNvPr id="9" name="Titelplatzhalter 2"/>
          <p:cNvSpPr>
            <a:spLocks noGrp="1"/>
          </p:cNvSpPr>
          <p:nvPr>
            <p:ph type="title"/>
          </p:nvPr>
        </p:nvSpPr>
        <p:spPr>
          <a:xfrm>
            <a:off x="324000" y="417600"/>
            <a:ext cx="8964488" cy="490861"/>
          </a:xfrm>
          <a:prstGeom prst="rect">
            <a:avLst/>
          </a:prstGeom>
        </p:spPr>
        <p:txBody>
          <a:bodyPr vert="horz" lIns="91440" tIns="45720" rIns="91440" bIns="45720" rtlCol="0" anchor="ctr">
            <a:normAutofit/>
          </a:bodyPr>
          <a:lstStyle>
            <a:lvl1pPr>
              <a:defRPr b="1"/>
            </a:lvl1pPr>
          </a:lstStyle>
          <a:p>
            <a:r>
              <a:rPr lang="de-DE" dirty="0"/>
              <a:t>Titelmasterformat durch Klicken bearbeiten</a:t>
            </a:r>
          </a:p>
        </p:txBody>
      </p:sp>
      <p:sp>
        <p:nvSpPr>
          <p:cNvPr id="11" name="Rectangle 8"/>
          <p:cNvSpPr>
            <a:spLocks noGrp="1" noChangeArrowheads="1"/>
          </p:cNvSpPr>
          <p:nvPr>
            <p:ph idx="1"/>
          </p:nvPr>
        </p:nvSpPr>
        <p:spPr bwMode="auto">
          <a:xfrm>
            <a:off x="323528" y="1124744"/>
            <a:ext cx="8424936" cy="5400600"/>
          </a:xfrm>
          <a:prstGeom prst="rect">
            <a:avLst/>
          </a:prstGeom>
          <a:noFill/>
          <a:ln w="9525">
            <a:noFill/>
            <a:miter lim="800000"/>
            <a:headEnd/>
            <a:tailEnd/>
          </a:ln>
        </p:spPr>
        <p:txBody>
          <a:bodyPr vert="horz" wrap="square" lIns="108000" tIns="0" rIns="91440" bIns="45720" numCol="1" anchor="t" anchorCtr="0" compatLnSpc="1">
            <a:prstTxWarp prst="textNoShape">
              <a:avLst/>
            </a:prstTxWarp>
          </a:bodyPr>
          <a:lstStyle>
            <a:lvl1pPr marL="0" indent="0">
              <a:buNone/>
              <a:defRPr/>
            </a:lvl1pPr>
            <a:lvl2pPr marL="457200" indent="0">
              <a:buNone/>
              <a:defRPr/>
            </a:lvl2pPr>
            <a:lvl3pPr marL="914400" indent="0">
              <a:buNone/>
              <a:defRPr/>
            </a:lvl3pPr>
            <a:lvl4pPr marL="1371600" indent="0">
              <a:buNone/>
              <a:defRPr/>
            </a:lvl4pPr>
            <a:lvl5pPr marL="1828800" indent="0">
              <a:buNone/>
              <a:defRPr/>
            </a:lvl5pPr>
          </a:lstStyle>
          <a:p>
            <a:pPr lvl="0"/>
            <a:r>
              <a:rPr lang="de-DE"/>
              <a:t>Formatvorlagen des Textmasters bearbeiten</a:t>
            </a:r>
          </a:p>
        </p:txBody>
      </p:sp>
    </p:spTree>
    <p:extLst>
      <p:ext uri="{BB962C8B-B14F-4D97-AF65-F5344CB8AC3E}">
        <p14:creationId xmlns:p14="http://schemas.microsoft.com/office/powerpoint/2010/main" val="1903940956"/>
      </p:ext>
    </p:extLst>
  </p:cSld>
  <p:clrMapOvr>
    <a:masterClrMapping/>
  </p:clrMapOvr>
  <p:extLst>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Ü | freie Gestaltung">
    <p:spTree>
      <p:nvGrpSpPr>
        <p:cNvPr id="1" name=""/>
        <p:cNvGrpSpPr/>
        <p:nvPr/>
      </p:nvGrpSpPr>
      <p:grpSpPr>
        <a:xfrm>
          <a:off x="0" y="0"/>
          <a:ext cx="0" cy="0"/>
          <a:chOff x="0" y="0"/>
          <a:chExt cx="0" cy="0"/>
        </a:xfrm>
      </p:grpSpPr>
      <p:sp>
        <p:nvSpPr>
          <p:cNvPr id="9" name="Titelplatzhalter 2"/>
          <p:cNvSpPr>
            <a:spLocks noGrp="1"/>
          </p:cNvSpPr>
          <p:nvPr>
            <p:ph type="title"/>
          </p:nvPr>
        </p:nvSpPr>
        <p:spPr>
          <a:xfrm>
            <a:off x="324000" y="417600"/>
            <a:ext cx="9036496" cy="490861"/>
          </a:xfrm>
          <a:prstGeom prst="rect">
            <a:avLst/>
          </a:prstGeom>
        </p:spPr>
        <p:txBody>
          <a:bodyPr vert="horz" lIns="91440" tIns="45720" rIns="91440" bIns="45720" rtlCol="0" anchor="ctr">
            <a:normAutofit/>
          </a:bodyPr>
          <a:lstStyle>
            <a:lvl1pPr>
              <a:defRPr b="1"/>
            </a:lvl1pPr>
          </a:lstStyle>
          <a:p>
            <a:r>
              <a:rPr lang="de-DE"/>
              <a:t>Titelmasterformat durch Klicken bearbeiten</a:t>
            </a:r>
            <a:endParaRPr lang="de-DE" dirty="0"/>
          </a:p>
        </p:txBody>
      </p:sp>
    </p:spTree>
    <p:extLst>
      <p:ext uri="{BB962C8B-B14F-4D97-AF65-F5344CB8AC3E}">
        <p14:creationId xmlns:p14="http://schemas.microsoft.com/office/powerpoint/2010/main" val="1929633898"/>
      </p:ext>
    </p:extLst>
  </p:cSld>
  <p:clrMapOvr>
    <a:masterClrMapping/>
  </p:clrMapOvr>
  <p:extLst>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Gliederung">
    <p:bg>
      <p:bgPr>
        <a:solidFill>
          <a:schemeClr val="bg1"/>
        </a:solidFill>
        <a:effectLst/>
      </p:bgPr>
    </p:bg>
    <p:spTree>
      <p:nvGrpSpPr>
        <p:cNvPr id="1" name=""/>
        <p:cNvGrpSpPr/>
        <p:nvPr/>
      </p:nvGrpSpPr>
      <p:grpSpPr>
        <a:xfrm>
          <a:off x="0" y="0"/>
          <a:ext cx="0" cy="0"/>
          <a:chOff x="0" y="0"/>
          <a:chExt cx="0" cy="0"/>
        </a:xfrm>
      </p:grpSpPr>
      <p:sp>
        <p:nvSpPr>
          <p:cNvPr id="6" name="Rechteck 5"/>
          <p:cNvSpPr/>
          <p:nvPr userDrawn="1"/>
        </p:nvSpPr>
        <p:spPr bwMode="auto">
          <a:xfrm>
            <a:off x="0" y="332656"/>
            <a:ext cx="9144000" cy="6525344"/>
          </a:xfrm>
          <a:prstGeom prst="rect">
            <a:avLst/>
          </a:prstGeom>
          <a:solidFill>
            <a:srgbClr val="327A86">
              <a:alpha val="52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dirty="0" err="1">
              <a:solidFill>
                <a:prstClr val="black"/>
              </a:solidFill>
              <a:latin typeface="Calibri" panose="020F0502020204030204" pitchFamily="34" charset="0"/>
            </a:endParaRPr>
          </a:p>
        </p:txBody>
      </p:sp>
      <p:sp>
        <p:nvSpPr>
          <p:cNvPr id="24" name="Rechteck 23"/>
          <p:cNvSpPr/>
          <p:nvPr userDrawn="1"/>
        </p:nvSpPr>
        <p:spPr bwMode="auto">
          <a:xfrm>
            <a:off x="0" y="1268760"/>
            <a:ext cx="899592" cy="5589239"/>
          </a:xfrm>
          <a:prstGeom prst="rect">
            <a:avLst/>
          </a:prstGeom>
          <a:solidFill>
            <a:srgbClr val="D6E4E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lvl="0"/>
            <a:endParaRPr lang="en-GB" sz="2000" dirty="0" err="1">
              <a:solidFill>
                <a:prstClr val="black"/>
              </a:solidFill>
              <a:latin typeface="Calibri" panose="020F0502020204030204" pitchFamily="34" charset="0"/>
            </a:endParaRPr>
          </a:p>
        </p:txBody>
      </p:sp>
      <p:sp>
        <p:nvSpPr>
          <p:cNvPr id="23" name="Titelplatzhalter 2"/>
          <p:cNvSpPr>
            <a:spLocks noGrp="1"/>
          </p:cNvSpPr>
          <p:nvPr>
            <p:ph type="title" hasCustomPrompt="1"/>
          </p:nvPr>
        </p:nvSpPr>
        <p:spPr>
          <a:xfrm>
            <a:off x="323528" y="417587"/>
            <a:ext cx="8424936" cy="490861"/>
          </a:xfrm>
          <a:prstGeom prst="rect">
            <a:avLst/>
          </a:prstGeom>
        </p:spPr>
        <p:txBody>
          <a:bodyPr vert="horz" lIns="91440" tIns="45720" rIns="91440" bIns="45720" rtlCol="0" anchor="t">
            <a:normAutofit/>
          </a:bodyPr>
          <a:lstStyle>
            <a:lvl1pPr>
              <a:defRPr b="1">
                <a:solidFill>
                  <a:schemeClr val="bg1"/>
                </a:solidFill>
              </a:defRPr>
            </a:lvl1pPr>
          </a:lstStyle>
          <a:p>
            <a:r>
              <a:rPr lang="de-DE" dirty="0"/>
              <a:t>Gliederung</a:t>
            </a:r>
          </a:p>
        </p:txBody>
      </p:sp>
      <p:sp>
        <p:nvSpPr>
          <p:cNvPr id="33" name="Rectangle 8"/>
          <p:cNvSpPr>
            <a:spLocks noGrp="1" noChangeArrowheads="1"/>
          </p:cNvSpPr>
          <p:nvPr>
            <p:ph idx="1" hasCustomPrompt="1"/>
          </p:nvPr>
        </p:nvSpPr>
        <p:spPr bwMode="auto">
          <a:xfrm>
            <a:off x="395536" y="1340768"/>
            <a:ext cx="8424936" cy="3672408"/>
          </a:xfrm>
          <a:prstGeom prst="rect">
            <a:avLst/>
          </a:prstGeom>
          <a:noFill/>
          <a:ln w="9525">
            <a:noFill/>
            <a:miter lim="800000"/>
            <a:headEnd/>
            <a:tailEnd/>
          </a:ln>
        </p:spPr>
        <p:txBody>
          <a:bodyPr vert="horz" wrap="square" lIns="108000" tIns="0" rIns="91440" bIns="45720" numCol="1" anchor="t" anchorCtr="0" compatLnSpc="1">
            <a:prstTxWarp prst="textNoShape">
              <a:avLst/>
            </a:prstTxWarp>
          </a:bodyPr>
          <a:lstStyle>
            <a:lvl1pPr marL="0" marR="0" indent="0" algn="l" defTabSz="914400" rtl="0" eaLnBrk="1" fontAlgn="base" latinLnBrk="0" hangingPunct="1">
              <a:lnSpc>
                <a:spcPts val="3600"/>
              </a:lnSpc>
              <a:spcBef>
                <a:spcPts val="576"/>
              </a:spcBef>
              <a:spcAft>
                <a:spcPts val="600"/>
              </a:spcAft>
              <a:buClr>
                <a:schemeClr val="bg1"/>
              </a:buClr>
              <a:buSzTx/>
              <a:buFont typeface="Arial" panose="020B0604020202020204" pitchFamily="34" charset="0"/>
              <a:buChar char="•"/>
              <a:tabLst>
                <a:tab pos="622300" algn="l"/>
              </a:tabLst>
              <a:defRPr sz="2500" b="1"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marL="514350" marR="0" lvl="0" indent="-514350" algn="l" defTabSz="914400" rtl="0" eaLnBrk="1" fontAlgn="base" latinLnBrk="0" hangingPunct="1">
              <a:lnSpc>
                <a:spcPts val="3600"/>
              </a:lnSpc>
              <a:spcBef>
                <a:spcPts val="576"/>
              </a:spcBef>
              <a:spcAft>
                <a:spcPts val="600"/>
              </a:spcAft>
              <a:buClr>
                <a:srgbClr val="327A86"/>
              </a:buClr>
              <a:buSzTx/>
              <a:buFont typeface="Wingdings" charset="2"/>
              <a:buAutoNum type="arabicPeriod"/>
              <a:tabLst>
                <a:tab pos="622300" algn="l"/>
              </a:tabLst>
              <a:defRPr/>
            </a:pPr>
            <a:r>
              <a:rPr lang="de-DE" dirty="0"/>
              <a:t>Kapitel</a:t>
            </a:r>
          </a:p>
          <a:p>
            <a:pPr marL="514350" marR="0" lvl="0" indent="-514350" algn="l" defTabSz="914400" rtl="0" eaLnBrk="1" fontAlgn="base" latinLnBrk="0" hangingPunct="1">
              <a:lnSpc>
                <a:spcPts val="3600"/>
              </a:lnSpc>
              <a:spcBef>
                <a:spcPts val="576"/>
              </a:spcBef>
              <a:spcAft>
                <a:spcPts val="600"/>
              </a:spcAft>
              <a:buClr>
                <a:srgbClr val="327A86"/>
              </a:buClr>
              <a:buSzTx/>
              <a:buFont typeface="Wingdings" charset="2"/>
              <a:buAutoNum type="arabicPeriod"/>
              <a:tabLst>
                <a:tab pos="622300" algn="l"/>
              </a:tabLst>
              <a:defRPr/>
            </a:pPr>
            <a:r>
              <a:rPr lang="de-DE" dirty="0"/>
              <a:t>Kapitel</a:t>
            </a:r>
          </a:p>
          <a:p>
            <a:pPr marL="514350" marR="0" lvl="0" indent="-514350" algn="l" defTabSz="914400" rtl="0" eaLnBrk="1" fontAlgn="base" latinLnBrk="0" hangingPunct="1">
              <a:lnSpc>
                <a:spcPts val="3600"/>
              </a:lnSpc>
              <a:spcBef>
                <a:spcPts val="576"/>
              </a:spcBef>
              <a:spcAft>
                <a:spcPts val="600"/>
              </a:spcAft>
              <a:buClr>
                <a:srgbClr val="327A86"/>
              </a:buClr>
              <a:buSzTx/>
              <a:buFont typeface="Wingdings" charset="2"/>
              <a:buAutoNum type="arabicPeriod"/>
              <a:tabLst>
                <a:tab pos="622300" algn="l"/>
              </a:tabLst>
              <a:defRPr/>
            </a:pPr>
            <a:r>
              <a:rPr lang="de-DE" dirty="0"/>
              <a:t>Kapitel</a:t>
            </a:r>
          </a:p>
          <a:p>
            <a:pPr marL="514350" marR="0" lvl="0" indent="-514350" algn="l" defTabSz="914400" rtl="0" eaLnBrk="1" fontAlgn="base" latinLnBrk="0" hangingPunct="1">
              <a:lnSpc>
                <a:spcPts val="3600"/>
              </a:lnSpc>
              <a:spcBef>
                <a:spcPts val="576"/>
              </a:spcBef>
              <a:spcAft>
                <a:spcPts val="600"/>
              </a:spcAft>
              <a:buClr>
                <a:srgbClr val="327A86"/>
              </a:buClr>
              <a:buSzTx/>
              <a:buFont typeface="Wingdings" charset="2"/>
              <a:buAutoNum type="arabicPeriod"/>
              <a:tabLst>
                <a:tab pos="622300" algn="l"/>
              </a:tabLst>
              <a:defRPr/>
            </a:pPr>
            <a:r>
              <a:rPr lang="de-DE" dirty="0"/>
              <a:t>Kapitel</a:t>
            </a:r>
          </a:p>
          <a:p>
            <a:pPr marL="514350" marR="0" lvl="0" indent="-514350" algn="l" defTabSz="914400" rtl="0" eaLnBrk="1" fontAlgn="base" latinLnBrk="0" hangingPunct="1">
              <a:lnSpc>
                <a:spcPts val="3600"/>
              </a:lnSpc>
              <a:spcBef>
                <a:spcPts val="576"/>
              </a:spcBef>
              <a:spcAft>
                <a:spcPts val="600"/>
              </a:spcAft>
              <a:buClr>
                <a:srgbClr val="327A86"/>
              </a:buClr>
              <a:buSzTx/>
              <a:buFont typeface="Wingdings" charset="2"/>
              <a:buAutoNum type="arabicPeriod"/>
              <a:tabLst>
                <a:tab pos="622300" algn="l"/>
              </a:tabLst>
              <a:defRPr/>
            </a:pPr>
            <a:r>
              <a:rPr lang="de-DE" dirty="0"/>
              <a:t>Kapitel</a:t>
            </a:r>
          </a:p>
        </p:txBody>
      </p:sp>
    </p:spTree>
    <p:extLst>
      <p:ext uri="{BB962C8B-B14F-4D97-AF65-F5344CB8AC3E}">
        <p14:creationId xmlns:p14="http://schemas.microsoft.com/office/powerpoint/2010/main" val="90262458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itelfolie mit Bild">
    <p:spTree>
      <p:nvGrpSpPr>
        <p:cNvPr id="1" name=""/>
        <p:cNvGrpSpPr/>
        <p:nvPr/>
      </p:nvGrpSpPr>
      <p:grpSpPr>
        <a:xfrm>
          <a:off x="0" y="0"/>
          <a:ext cx="0" cy="0"/>
          <a:chOff x="0" y="0"/>
          <a:chExt cx="0" cy="0"/>
        </a:xfrm>
      </p:grpSpPr>
      <p:sp>
        <p:nvSpPr>
          <p:cNvPr id="18" name="Rectangle 17"/>
          <p:cNvSpPr>
            <a:spLocks noChangeArrowheads="1"/>
          </p:cNvSpPr>
          <p:nvPr userDrawn="1"/>
        </p:nvSpPr>
        <p:spPr bwMode="auto">
          <a:xfrm>
            <a:off x="0" y="0"/>
            <a:ext cx="9144000" cy="548680"/>
          </a:xfrm>
          <a:prstGeom prst="rect">
            <a:avLst/>
          </a:prstGeom>
          <a:solidFill>
            <a:srgbClr val="327A86"/>
          </a:solidFill>
          <a:ln w="9525">
            <a:noFill/>
            <a:miter lim="800000"/>
            <a:headEnd/>
            <a:tailEnd/>
          </a:ln>
        </p:spPr>
        <p:txBody>
          <a:bodyPr wrap="none" anchor="ctr">
            <a:prstTxWarp prst="textNoShape">
              <a:avLst/>
            </a:prstTxWarp>
          </a:bodyPr>
          <a:lstStyle/>
          <a:p>
            <a:endParaRPr lang="de-DE" b="0" i="0" dirty="0">
              <a:solidFill>
                <a:prstClr val="black"/>
              </a:solidFill>
              <a:latin typeface="Calibri Normal" charset="0"/>
            </a:endParaRPr>
          </a:p>
        </p:txBody>
      </p:sp>
      <p:sp>
        <p:nvSpPr>
          <p:cNvPr id="12" name="Rectangle 19"/>
          <p:cNvSpPr>
            <a:spLocks noChangeArrowheads="1"/>
          </p:cNvSpPr>
          <p:nvPr userDrawn="1"/>
        </p:nvSpPr>
        <p:spPr bwMode="auto">
          <a:xfrm>
            <a:off x="0" y="3789035"/>
            <a:ext cx="6876256" cy="2880325"/>
          </a:xfrm>
          <a:prstGeom prst="rect">
            <a:avLst/>
          </a:prstGeom>
          <a:solidFill>
            <a:srgbClr val="327A86"/>
          </a:solidFill>
          <a:ln w="9525">
            <a:noFill/>
            <a:miter lim="800000"/>
            <a:headEnd/>
            <a:tailEnd/>
          </a:ln>
        </p:spPr>
        <p:txBody>
          <a:bodyPr wrap="none" anchor="ctr">
            <a:prstTxWarp prst="textNoShape">
              <a:avLst/>
            </a:prstTxWarp>
          </a:bodyPr>
          <a:lstStyle/>
          <a:p>
            <a:endParaRPr lang="de-DE" b="0" i="0" dirty="0">
              <a:solidFill>
                <a:prstClr val="black"/>
              </a:solidFill>
              <a:latin typeface="Calibri Normal" charset="0"/>
            </a:endParaRPr>
          </a:p>
        </p:txBody>
      </p:sp>
      <p:sp>
        <p:nvSpPr>
          <p:cNvPr id="14" name="Rechteck 13"/>
          <p:cNvSpPr/>
          <p:nvPr userDrawn="1"/>
        </p:nvSpPr>
        <p:spPr bwMode="auto">
          <a:xfrm>
            <a:off x="7092281" y="3787878"/>
            <a:ext cx="2051719" cy="2881482"/>
          </a:xfrm>
          <a:prstGeom prst="rect">
            <a:avLst/>
          </a:prstGeom>
          <a:solidFill>
            <a:srgbClr val="CBB98A"/>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de-DE" b="0" i="0" dirty="0">
              <a:solidFill>
                <a:prstClr val="black"/>
              </a:solidFill>
              <a:latin typeface="Calibri Normal" charset="0"/>
            </a:endParaRPr>
          </a:p>
        </p:txBody>
      </p:sp>
      <p:pic>
        <p:nvPicPr>
          <p:cNvPr id="2" name="Bild 1"/>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55670" y="-99392"/>
            <a:ext cx="3306824" cy="760076"/>
          </a:xfrm>
          <a:prstGeom prst="rect">
            <a:avLst/>
          </a:prstGeom>
        </p:spPr>
      </p:pic>
      <p:sp>
        <p:nvSpPr>
          <p:cNvPr id="3074" name="Rectangle 2"/>
          <p:cNvSpPr>
            <a:spLocks noGrp="1" noChangeArrowheads="1"/>
          </p:cNvSpPr>
          <p:nvPr userDrawn="1">
            <p:ph type="ctrTitle" hasCustomPrompt="1"/>
          </p:nvPr>
        </p:nvSpPr>
        <p:spPr>
          <a:xfrm>
            <a:off x="633963" y="3861048"/>
            <a:ext cx="5882253" cy="1143000"/>
          </a:xfrm>
          <a:prstGeom prst="rect">
            <a:avLst/>
          </a:prstGeom>
        </p:spPr>
        <p:txBody>
          <a:bodyPr tIns="108000" bIns="108000"/>
          <a:lstStyle>
            <a:lvl1pPr marL="0" indent="0">
              <a:defRPr baseline="0">
                <a:solidFill>
                  <a:schemeClr val="bg1"/>
                </a:solidFill>
              </a:defRPr>
            </a:lvl1pPr>
          </a:lstStyle>
          <a:p>
            <a:r>
              <a:rPr lang="de-DE" dirty="0" err="1"/>
              <a:t>Subtitel</a:t>
            </a:r>
            <a:endParaRPr lang="de-DE" dirty="0"/>
          </a:p>
        </p:txBody>
      </p:sp>
      <p:sp>
        <p:nvSpPr>
          <p:cNvPr id="3075" name="Rectangle 3"/>
          <p:cNvSpPr>
            <a:spLocks noGrp="1" noChangeArrowheads="1"/>
          </p:cNvSpPr>
          <p:nvPr userDrawn="1">
            <p:ph type="subTitle" idx="1"/>
          </p:nvPr>
        </p:nvSpPr>
        <p:spPr>
          <a:xfrm>
            <a:off x="619472" y="5060776"/>
            <a:ext cx="5896744" cy="1320552"/>
          </a:xfrm>
        </p:spPr>
        <p:txBody>
          <a:bodyPr lIns="108000" tIns="108000" bIns="108000"/>
          <a:lstStyle>
            <a:lvl1pPr marL="0" indent="0">
              <a:buFontTx/>
              <a:buNone/>
              <a:defRPr baseline="0">
                <a:solidFill>
                  <a:schemeClr val="bg1"/>
                </a:solidFill>
              </a:defRPr>
            </a:lvl1pPr>
          </a:lstStyle>
          <a:p>
            <a:r>
              <a:rPr lang="de-DE" dirty="0"/>
              <a:t>Formatvorlage des Untertitelmasters durch Klicken bearbeiten</a:t>
            </a:r>
          </a:p>
        </p:txBody>
      </p:sp>
      <p:sp>
        <p:nvSpPr>
          <p:cNvPr id="6" name="Bildplatzhalter 5"/>
          <p:cNvSpPr>
            <a:spLocks noGrp="1"/>
          </p:cNvSpPr>
          <p:nvPr userDrawn="1">
            <p:ph type="pic" sz="quarter" idx="10"/>
          </p:nvPr>
        </p:nvSpPr>
        <p:spPr>
          <a:xfrm>
            <a:off x="0" y="765175"/>
            <a:ext cx="9144000" cy="2807841"/>
          </a:xfrm>
        </p:spPr>
        <p:txBody>
          <a:bodyPr/>
          <a:lstStyle/>
          <a:p>
            <a:r>
              <a:rPr lang="de-DE"/>
              <a:t>Bild durch Klicken auf Symbol hinzufügen</a:t>
            </a:r>
          </a:p>
        </p:txBody>
      </p:sp>
      <p:pic>
        <p:nvPicPr>
          <p:cNvPr id="16" name="Grafik 15"/>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8249028" y="6264675"/>
            <a:ext cx="771810" cy="278358"/>
          </a:xfrm>
          <a:prstGeom prst="rect">
            <a:avLst/>
          </a:prstGeom>
        </p:spPr>
      </p:pic>
      <p:grpSp>
        <p:nvGrpSpPr>
          <p:cNvPr id="17" name="Gruppieren 16"/>
          <p:cNvGrpSpPr/>
          <p:nvPr userDrawn="1"/>
        </p:nvGrpSpPr>
        <p:grpSpPr>
          <a:xfrm>
            <a:off x="7105927" y="4004785"/>
            <a:ext cx="2038073" cy="558237"/>
            <a:chOff x="7105927" y="5823091"/>
            <a:chExt cx="2038073" cy="558237"/>
          </a:xfrm>
        </p:grpSpPr>
        <p:sp>
          <p:nvSpPr>
            <p:cNvPr id="19" name="Textfeld 18"/>
            <p:cNvSpPr txBox="1"/>
            <p:nvPr userDrawn="1"/>
          </p:nvSpPr>
          <p:spPr>
            <a:xfrm>
              <a:off x="7105927" y="5823091"/>
              <a:ext cx="899592" cy="230832"/>
            </a:xfrm>
            <a:prstGeom prst="rect">
              <a:avLst/>
            </a:prstGeom>
            <a:noFill/>
          </p:spPr>
          <p:txBody>
            <a:bodyPr wrap="square" rtlCol="0">
              <a:spAutoFit/>
            </a:bodyPr>
            <a:lstStyle/>
            <a:p>
              <a:pPr algn="r"/>
              <a:r>
                <a:rPr lang="de-DE" sz="850" dirty="0">
                  <a:solidFill>
                    <a:prstClr val="black"/>
                  </a:solidFill>
                  <a:latin typeface="Calibri" panose="020F0502020204030204" pitchFamily="34" charset="0"/>
                </a:rPr>
                <a:t>Initiiert durch</a:t>
              </a:r>
            </a:p>
          </p:txBody>
        </p:sp>
        <p:grpSp>
          <p:nvGrpSpPr>
            <p:cNvPr id="20" name="Gruppieren 19"/>
            <p:cNvGrpSpPr/>
            <p:nvPr userDrawn="1"/>
          </p:nvGrpSpPr>
          <p:grpSpPr>
            <a:xfrm>
              <a:off x="7308304" y="6067571"/>
              <a:ext cx="1835696" cy="313757"/>
              <a:chOff x="7308304" y="5923555"/>
              <a:chExt cx="1835696" cy="313757"/>
            </a:xfrm>
          </p:grpSpPr>
          <p:sp>
            <p:nvSpPr>
              <p:cNvPr id="21" name="Rechteck 20"/>
              <p:cNvSpPr/>
              <p:nvPr userDrawn="1"/>
            </p:nvSpPr>
            <p:spPr bwMode="auto">
              <a:xfrm>
                <a:off x="7308304" y="5923555"/>
                <a:ext cx="1835696" cy="313757"/>
              </a:xfrm>
              <a:prstGeom prst="rect">
                <a:avLst/>
              </a:prstGeom>
              <a:solidFill>
                <a:schemeClr val="accent6"/>
              </a:solidFill>
              <a:ln w="9525" cap="flat" cmpd="sng" algn="ctr">
                <a:noFill/>
                <a:prstDash val="solid"/>
                <a:round/>
                <a:headEnd type="none" w="med" len="med"/>
                <a:tailEnd type="none" w="med" len="med"/>
              </a:ln>
              <a:effectLst>
                <a:outerShdw blurRad="50800" dist="38100" dir="8100000" algn="tr" rotWithShape="0">
                  <a:prstClr val="black">
                    <a:alpha val="40000"/>
                  </a:prstClr>
                </a:outerShdw>
              </a:effectLst>
              <a:scene3d>
                <a:camera prst="orthographicFront"/>
                <a:lightRig rig="glow" dir="t"/>
              </a:scene3d>
              <a:sp3d/>
            </p:spPr>
            <p:txBody>
              <a:bodyPr vert="horz" wrap="square" lIns="91440" tIns="45720" rIns="91440" bIns="45720" numCol="1" rtlCol="0" anchor="t" anchorCtr="0" compatLnSpc="1">
                <a:prstTxWarp prst="textNoShape">
                  <a:avLst/>
                </a:prstTxWarp>
              </a:bodyPr>
              <a:lstStyle/>
              <a:p>
                <a:endParaRPr lang="de-DE" sz="2000" dirty="0" err="1">
                  <a:solidFill>
                    <a:prstClr val="black"/>
                  </a:solidFill>
                  <a:latin typeface="Calibri" panose="020F0502020204030204" pitchFamily="34" charset="0"/>
                </a:endParaRPr>
              </a:p>
            </p:txBody>
          </p:sp>
          <p:pic>
            <p:nvPicPr>
              <p:cNvPr id="27" name="Grafik 6"/>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7336774" y="5923555"/>
                <a:ext cx="1762676" cy="313757"/>
              </a:xfrm>
              <a:prstGeom prst="rect">
                <a:avLst/>
              </a:prstGeom>
            </p:spPr>
          </p:pic>
        </p:grpSp>
      </p:grpSp>
    </p:spTree>
    <p:extLst>
      <p:ext uri="{BB962C8B-B14F-4D97-AF65-F5344CB8AC3E}">
        <p14:creationId xmlns:p14="http://schemas.microsoft.com/office/powerpoint/2010/main" val="80730191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Ende">
    <p:spTree>
      <p:nvGrpSpPr>
        <p:cNvPr id="1" name=""/>
        <p:cNvGrpSpPr/>
        <p:nvPr/>
      </p:nvGrpSpPr>
      <p:grpSpPr>
        <a:xfrm>
          <a:off x="0" y="0"/>
          <a:ext cx="0" cy="0"/>
          <a:chOff x="0" y="0"/>
          <a:chExt cx="0" cy="0"/>
        </a:xfrm>
      </p:grpSpPr>
      <p:sp>
        <p:nvSpPr>
          <p:cNvPr id="16" name="Rechteck 15"/>
          <p:cNvSpPr/>
          <p:nvPr userDrawn="1"/>
        </p:nvSpPr>
        <p:spPr bwMode="auto">
          <a:xfrm>
            <a:off x="7092281" y="3787878"/>
            <a:ext cx="2051719" cy="2881482"/>
          </a:xfrm>
          <a:prstGeom prst="rect">
            <a:avLst/>
          </a:prstGeom>
          <a:solidFill>
            <a:srgbClr val="CBB98A"/>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de-DE" b="0" i="0" dirty="0">
              <a:solidFill>
                <a:prstClr val="black"/>
              </a:solidFill>
              <a:latin typeface="Calibri Normal" charset="0"/>
            </a:endParaRPr>
          </a:p>
        </p:txBody>
      </p:sp>
      <p:sp>
        <p:nvSpPr>
          <p:cNvPr id="18" name="Rectangle 17"/>
          <p:cNvSpPr>
            <a:spLocks noChangeArrowheads="1"/>
          </p:cNvSpPr>
          <p:nvPr userDrawn="1"/>
        </p:nvSpPr>
        <p:spPr bwMode="auto">
          <a:xfrm>
            <a:off x="0" y="0"/>
            <a:ext cx="9144000" cy="548680"/>
          </a:xfrm>
          <a:prstGeom prst="rect">
            <a:avLst/>
          </a:prstGeom>
          <a:solidFill>
            <a:srgbClr val="327A86"/>
          </a:solidFill>
          <a:ln w="9525">
            <a:noFill/>
            <a:miter lim="800000"/>
            <a:headEnd/>
            <a:tailEnd/>
          </a:ln>
        </p:spPr>
        <p:txBody>
          <a:bodyPr wrap="none" anchor="ctr">
            <a:prstTxWarp prst="textNoShape">
              <a:avLst/>
            </a:prstTxWarp>
          </a:bodyPr>
          <a:lstStyle/>
          <a:p>
            <a:endParaRPr lang="de-DE" b="0" i="0" dirty="0">
              <a:solidFill>
                <a:prstClr val="black"/>
              </a:solidFill>
              <a:latin typeface="Calibri Normal" charset="0"/>
            </a:endParaRPr>
          </a:p>
        </p:txBody>
      </p:sp>
      <p:sp>
        <p:nvSpPr>
          <p:cNvPr id="5" name="Bildplatzhalter 4"/>
          <p:cNvSpPr>
            <a:spLocks noGrp="1"/>
          </p:cNvSpPr>
          <p:nvPr>
            <p:ph type="pic" sz="quarter" idx="10"/>
          </p:nvPr>
        </p:nvSpPr>
        <p:spPr>
          <a:xfrm>
            <a:off x="0" y="3787878"/>
            <a:ext cx="6876256" cy="2881481"/>
          </a:xfrm>
        </p:spPr>
        <p:txBody>
          <a:bodyPr/>
          <a:lstStyle/>
          <a:p>
            <a:r>
              <a:rPr lang="de-DE"/>
              <a:t>Bild durch Klicken auf Symbol hinzufügen</a:t>
            </a:r>
          </a:p>
        </p:txBody>
      </p:sp>
      <p:sp>
        <p:nvSpPr>
          <p:cNvPr id="4" name="Textplatzhalter 3"/>
          <p:cNvSpPr>
            <a:spLocks noGrp="1"/>
          </p:cNvSpPr>
          <p:nvPr>
            <p:ph type="body" sz="quarter" idx="11" hasCustomPrompt="1"/>
          </p:nvPr>
        </p:nvSpPr>
        <p:spPr>
          <a:xfrm>
            <a:off x="323528" y="1414872"/>
            <a:ext cx="7681991" cy="501960"/>
          </a:xfrm>
        </p:spPr>
        <p:txBody>
          <a:bodyPr/>
          <a:lstStyle>
            <a:lvl1pPr marL="0" indent="0" algn="ctr">
              <a:buNone/>
              <a:defRPr sz="2800" b="1">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de-DE" dirty="0"/>
              <a:t>Vielen Dank für Ihre Aufmerksamkeit!</a:t>
            </a:r>
          </a:p>
        </p:txBody>
      </p:sp>
      <p:sp>
        <p:nvSpPr>
          <p:cNvPr id="15" name="Textplatzhalter 3"/>
          <p:cNvSpPr>
            <a:spLocks noGrp="1"/>
          </p:cNvSpPr>
          <p:nvPr>
            <p:ph type="body" sz="quarter" idx="12" hasCustomPrompt="1"/>
          </p:nvPr>
        </p:nvSpPr>
        <p:spPr>
          <a:xfrm>
            <a:off x="4947156" y="2094760"/>
            <a:ext cx="3510136" cy="501960"/>
          </a:xfrm>
        </p:spPr>
        <p:txBody>
          <a:bodyPr/>
          <a:lstStyle>
            <a:lvl1pPr marL="0" indent="0" algn="ctr">
              <a:buNone/>
              <a:defRPr sz="2000" b="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de-DE" dirty="0"/>
              <a:t>Fragen &amp; Diskussion</a:t>
            </a:r>
          </a:p>
        </p:txBody>
      </p:sp>
      <p:pic>
        <p:nvPicPr>
          <p:cNvPr id="13" name="Grafik 12"/>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8249028" y="6264675"/>
            <a:ext cx="771810" cy="278358"/>
          </a:xfrm>
          <a:prstGeom prst="rect">
            <a:avLst/>
          </a:prstGeom>
        </p:spPr>
      </p:pic>
      <p:grpSp>
        <p:nvGrpSpPr>
          <p:cNvPr id="14" name="Gruppieren 13"/>
          <p:cNvGrpSpPr/>
          <p:nvPr userDrawn="1"/>
        </p:nvGrpSpPr>
        <p:grpSpPr>
          <a:xfrm>
            <a:off x="7105927" y="4004785"/>
            <a:ext cx="2038073" cy="558237"/>
            <a:chOff x="7105927" y="5823091"/>
            <a:chExt cx="2038073" cy="558237"/>
          </a:xfrm>
        </p:grpSpPr>
        <p:sp>
          <p:nvSpPr>
            <p:cNvPr id="17" name="Textfeld 16"/>
            <p:cNvSpPr txBox="1"/>
            <p:nvPr userDrawn="1"/>
          </p:nvSpPr>
          <p:spPr>
            <a:xfrm>
              <a:off x="7105927" y="5823091"/>
              <a:ext cx="899592" cy="230832"/>
            </a:xfrm>
            <a:prstGeom prst="rect">
              <a:avLst/>
            </a:prstGeom>
            <a:noFill/>
          </p:spPr>
          <p:txBody>
            <a:bodyPr wrap="square" rtlCol="0">
              <a:spAutoFit/>
            </a:bodyPr>
            <a:lstStyle/>
            <a:p>
              <a:pPr algn="r"/>
              <a:r>
                <a:rPr lang="de-DE" sz="850" dirty="0">
                  <a:solidFill>
                    <a:prstClr val="black"/>
                  </a:solidFill>
                  <a:latin typeface="Calibri" panose="020F0502020204030204" pitchFamily="34" charset="0"/>
                </a:rPr>
                <a:t>Initiiert durch</a:t>
              </a:r>
            </a:p>
          </p:txBody>
        </p:sp>
        <p:grpSp>
          <p:nvGrpSpPr>
            <p:cNvPr id="19" name="Gruppieren 18"/>
            <p:cNvGrpSpPr/>
            <p:nvPr userDrawn="1"/>
          </p:nvGrpSpPr>
          <p:grpSpPr>
            <a:xfrm>
              <a:off x="7308304" y="6067571"/>
              <a:ext cx="1835696" cy="313757"/>
              <a:chOff x="7308304" y="5923555"/>
              <a:chExt cx="1835696" cy="313757"/>
            </a:xfrm>
          </p:grpSpPr>
          <p:sp>
            <p:nvSpPr>
              <p:cNvPr id="20" name="Rechteck 19"/>
              <p:cNvSpPr/>
              <p:nvPr userDrawn="1"/>
            </p:nvSpPr>
            <p:spPr bwMode="auto">
              <a:xfrm>
                <a:off x="7308304" y="5923555"/>
                <a:ext cx="1835696" cy="313757"/>
              </a:xfrm>
              <a:prstGeom prst="rect">
                <a:avLst/>
              </a:prstGeom>
              <a:solidFill>
                <a:schemeClr val="accent6"/>
              </a:solidFill>
              <a:ln w="9525" cap="flat" cmpd="sng" algn="ctr">
                <a:noFill/>
                <a:prstDash val="solid"/>
                <a:round/>
                <a:headEnd type="none" w="med" len="med"/>
                <a:tailEnd type="none" w="med" len="med"/>
              </a:ln>
              <a:effectLst>
                <a:outerShdw blurRad="50800" dist="38100" dir="8100000" algn="tr" rotWithShape="0">
                  <a:prstClr val="black">
                    <a:alpha val="40000"/>
                  </a:prstClr>
                </a:outerShdw>
              </a:effectLst>
              <a:scene3d>
                <a:camera prst="orthographicFront"/>
                <a:lightRig rig="glow" dir="t"/>
              </a:scene3d>
              <a:sp3d/>
            </p:spPr>
            <p:txBody>
              <a:bodyPr vert="horz" wrap="square" lIns="91440" tIns="45720" rIns="91440" bIns="45720" numCol="1" rtlCol="0" anchor="t" anchorCtr="0" compatLnSpc="1">
                <a:prstTxWarp prst="textNoShape">
                  <a:avLst/>
                </a:prstTxWarp>
              </a:bodyPr>
              <a:lstStyle/>
              <a:p>
                <a:endParaRPr lang="de-DE" sz="2000" dirty="0" err="1">
                  <a:solidFill>
                    <a:prstClr val="black"/>
                  </a:solidFill>
                  <a:latin typeface="Calibri" panose="020F0502020204030204" pitchFamily="34" charset="0"/>
                </a:endParaRPr>
              </a:p>
            </p:txBody>
          </p:sp>
          <p:pic>
            <p:nvPicPr>
              <p:cNvPr id="21" name="Grafik 6"/>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336774" y="5923555"/>
                <a:ext cx="1762676" cy="313757"/>
              </a:xfrm>
              <a:prstGeom prst="rect">
                <a:avLst/>
              </a:prstGeom>
            </p:spPr>
          </p:pic>
        </p:grpSp>
      </p:grpSp>
      <p:pic>
        <p:nvPicPr>
          <p:cNvPr id="22" name="Bild 1"/>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455670" y="-99392"/>
            <a:ext cx="3306824" cy="760076"/>
          </a:xfrm>
          <a:prstGeom prst="rect">
            <a:avLst/>
          </a:prstGeom>
        </p:spPr>
      </p:pic>
    </p:spTree>
    <p:extLst>
      <p:ext uri="{BB962C8B-B14F-4D97-AF65-F5344CB8AC3E}">
        <p14:creationId xmlns:p14="http://schemas.microsoft.com/office/powerpoint/2010/main" val="350143703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Ü | ZÜ | Text/Aufz.">
    <p:spTree>
      <p:nvGrpSpPr>
        <p:cNvPr id="1" name=""/>
        <p:cNvGrpSpPr/>
        <p:nvPr/>
      </p:nvGrpSpPr>
      <p:grpSpPr>
        <a:xfrm>
          <a:off x="0" y="0"/>
          <a:ext cx="0" cy="0"/>
          <a:chOff x="0" y="0"/>
          <a:chExt cx="0" cy="0"/>
        </a:xfrm>
      </p:grpSpPr>
      <p:sp>
        <p:nvSpPr>
          <p:cNvPr id="12" name="Inhaltsplatzhalter 2"/>
          <p:cNvSpPr>
            <a:spLocks noGrp="1"/>
          </p:cNvSpPr>
          <p:nvPr>
            <p:ph idx="17" hasCustomPrompt="1"/>
          </p:nvPr>
        </p:nvSpPr>
        <p:spPr>
          <a:xfrm>
            <a:off x="324000" y="1124744"/>
            <a:ext cx="8427398" cy="288032"/>
          </a:xfrm>
        </p:spPr>
        <p:txBody>
          <a:bodyPr lIns="90000"/>
          <a:lstStyle>
            <a:lvl1pPr marL="0" indent="0">
              <a:spcAft>
                <a:spcPts val="1200"/>
              </a:spcAft>
              <a:buClr>
                <a:srgbClr val="CBB98A"/>
              </a:buClr>
              <a:buNone/>
              <a:defRPr b="0">
                <a:solidFill>
                  <a:schemeClr val="accent3"/>
                </a:solidFill>
              </a:defRPr>
            </a:lvl1pPr>
            <a:lvl2pPr>
              <a:spcAft>
                <a:spcPts val="1200"/>
              </a:spcAft>
              <a:buClr>
                <a:srgbClr val="CBB98A"/>
              </a:buClr>
              <a:defRPr/>
            </a:lvl2pPr>
            <a:lvl3pPr>
              <a:spcAft>
                <a:spcPts val="1200"/>
              </a:spcAft>
              <a:buClr>
                <a:srgbClr val="CBB98A"/>
              </a:buClr>
              <a:defRPr/>
            </a:lvl3pPr>
            <a:lvl4pPr>
              <a:spcAft>
                <a:spcPts val="1200"/>
              </a:spcAft>
              <a:buClr>
                <a:srgbClr val="CBB98A"/>
              </a:buClr>
              <a:defRPr/>
            </a:lvl4pPr>
            <a:lvl5pPr>
              <a:spcAft>
                <a:spcPts val="1200"/>
              </a:spcAft>
              <a:buClr>
                <a:srgbClr val="CBB98A"/>
              </a:buClr>
              <a:defRPr/>
            </a:lvl5pPr>
          </a:lstStyle>
          <a:p>
            <a:pPr lvl="0"/>
            <a:r>
              <a:rPr lang="de-DE" dirty="0"/>
              <a:t>Zwischenüberschrift bearbeiten</a:t>
            </a:r>
          </a:p>
        </p:txBody>
      </p:sp>
      <p:sp>
        <p:nvSpPr>
          <p:cNvPr id="9" name="Titelplatzhalter 2"/>
          <p:cNvSpPr>
            <a:spLocks noGrp="1"/>
          </p:cNvSpPr>
          <p:nvPr>
            <p:ph type="title"/>
          </p:nvPr>
        </p:nvSpPr>
        <p:spPr>
          <a:xfrm>
            <a:off x="324000" y="417600"/>
            <a:ext cx="8424936" cy="490861"/>
          </a:xfrm>
          <a:prstGeom prst="rect">
            <a:avLst/>
          </a:prstGeom>
        </p:spPr>
        <p:txBody>
          <a:bodyPr vert="horz" lIns="91440" tIns="45720" rIns="91440" bIns="45720" rtlCol="0" anchor="ctr">
            <a:normAutofit/>
          </a:bodyPr>
          <a:lstStyle>
            <a:lvl1pPr>
              <a:defRPr sz="2500" b="1"/>
            </a:lvl1pPr>
          </a:lstStyle>
          <a:p>
            <a:r>
              <a:rPr lang="de-DE" dirty="0"/>
              <a:t>Titelmasterformat durch Klicken bearbeiten</a:t>
            </a:r>
          </a:p>
        </p:txBody>
      </p:sp>
      <p:sp>
        <p:nvSpPr>
          <p:cNvPr id="11" name="Rectangle 8"/>
          <p:cNvSpPr>
            <a:spLocks noGrp="1" noChangeArrowheads="1"/>
          </p:cNvSpPr>
          <p:nvPr>
            <p:ph idx="1" hasCustomPrompt="1"/>
          </p:nvPr>
        </p:nvSpPr>
        <p:spPr bwMode="auto">
          <a:xfrm>
            <a:off x="323528" y="1514224"/>
            <a:ext cx="8424936" cy="5011120"/>
          </a:xfrm>
          <a:prstGeom prst="rect">
            <a:avLst/>
          </a:prstGeom>
          <a:noFill/>
          <a:ln w="9525">
            <a:noFill/>
            <a:miter lim="800000"/>
            <a:headEnd/>
            <a:tailEnd/>
          </a:ln>
        </p:spPr>
        <p:txBody>
          <a:bodyPr vert="horz" wrap="square" lIns="90000" tIns="0" rIns="91440" bIns="45720" numCol="1" anchor="t" anchorCtr="0" compatLnSpc="1">
            <a:prstTxWarp prst="textNoShape">
              <a:avLst/>
            </a:prstTxWarp>
          </a:bodyPr>
          <a:lstStyle>
            <a:lvl1pPr>
              <a:defRPr/>
            </a:lvl1pPr>
            <a:lvl2pPr>
              <a:defRPr/>
            </a:lvl2pPr>
            <a:lvl3pPr>
              <a:defRPr/>
            </a:lvl3pPr>
          </a:lstStyle>
          <a:p>
            <a:pPr lvl="0"/>
            <a:r>
              <a:rPr lang="de-DE" dirty="0"/>
              <a:t>Erste Ebene</a:t>
            </a:r>
          </a:p>
          <a:p>
            <a:pPr lvl="1"/>
            <a:r>
              <a:rPr lang="de-DE" dirty="0"/>
              <a:t>Zweite Ebene</a:t>
            </a:r>
          </a:p>
          <a:p>
            <a:pPr lvl="2"/>
            <a:r>
              <a:rPr lang="de-DE" dirty="0"/>
              <a:t>Dritte Ebene</a:t>
            </a:r>
          </a:p>
        </p:txBody>
      </p:sp>
    </p:spTree>
    <p:extLst>
      <p:ext uri="{BB962C8B-B14F-4D97-AF65-F5344CB8AC3E}">
        <p14:creationId xmlns:p14="http://schemas.microsoft.com/office/powerpoint/2010/main" val="52109713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Ü | freie Gestaltung">
    <p:spTree>
      <p:nvGrpSpPr>
        <p:cNvPr id="1" name=""/>
        <p:cNvGrpSpPr/>
        <p:nvPr/>
      </p:nvGrpSpPr>
      <p:grpSpPr>
        <a:xfrm>
          <a:off x="0" y="0"/>
          <a:ext cx="0" cy="0"/>
          <a:chOff x="0" y="0"/>
          <a:chExt cx="0" cy="0"/>
        </a:xfrm>
      </p:grpSpPr>
      <p:sp>
        <p:nvSpPr>
          <p:cNvPr id="9" name="Titelplatzhalter 2"/>
          <p:cNvSpPr>
            <a:spLocks noGrp="1"/>
          </p:cNvSpPr>
          <p:nvPr>
            <p:ph type="title"/>
          </p:nvPr>
        </p:nvSpPr>
        <p:spPr>
          <a:xfrm>
            <a:off x="324000" y="417600"/>
            <a:ext cx="8424936" cy="490861"/>
          </a:xfrm>
          <a:prstGeom prst="rect">
            <a:avLst/>
          </a:prstGeom>
        </p:spPr>
        <p:txBody>
          <a:bodyPr vert="horz" lIns="91440" tIns="45720" rIns="91440" bIns="45720" rtlCol="0" anchor="ctr">
            <a:normAutofit/>
          </a:bodyPr>
          <a:lstStyle>
            <a:lvl1pPr>
              <a:defRPr sz="2500" b="1"/>
            </a:lvl1pPr>
          </a:lstStyle>
          <a:p>
            <a:r>
              <a:rPr lang="de-DE" dirty="0"/>
              <a:t>Titelmasterformat durch Klicken bearbeiten</a:t>
            </a:r>
          </a:p>
        </p:txBody>
      </p:sp>
    </p:spTree>
    <p:extLst>
      <p:ext uri="{BB962C8B-B14F-4D97-AF65-F5344CB8AC3E}">
        <p14:creationId xmlns:p14="http://schemas.microsoft.com/office/powerpoint/2010/main" val="3751226473"/>
      </p:ext>
    </p:extLst>
  </p:cSld>
  <p:clrMapOvr>
    <a:masterClrMapping/>
  </p:clrMapOvr>
  <p:extLst>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3.png"/><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emf"/></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17"/>
          <p:cNvSpPr>
            <a:spLocks noChangeArrowheads="1"/>
          </p:cNvSpPr>
          <p:nvPr/>
        </p:nvSpPr>
        <p:spPr bwMode="auto">
          <a:xfrm>
            <a:off x="0" y="0"/>
            <a:ext cx="9144000" cy="332656"/>
          </a:xfrm>
          <a:prstGeom prst="rect">
            <a:avLst/>
          </a:prstGeom>
          <a:solidFill>
            <a:srgbClr val="327A86"/>
          </a:solidFill>
          <a:ln w="9525">
            <a:noFill/>
            <a:miter lim="800000"/>
            <a:headEnd/>
            <a:tailEnd/>
          </a:ln>
        </p:spPr>
        <p:txBody>
          <a:bodyPr wrap="none" anchor="ctr">
            <a:prstTxWarp prst="textNoShape">
              <a:avLst/>
            </a:prstTxWarp>
          </a:bodyPr>
          <a:lstStyle/>
          <a:p>
            <a:endParaRPr lang="de-DE" b="0" i="0" dirty="0">
              <a:latin typeface="Calibri Normal" charset="0"/>
            </a:endParaRPr>
          </a:p>
        </p:txBody>
      </p:sp>
      <p:sp>
        <p:nvSpPr>
          <p:cNvPr id="1032" name="Rectangle 8"/>
          <p:cNvSpPr>
            <a:spLocks noGrp="1" noChangeArrowheads="1"/>
          </p:cNvSpPr>
          <p:nvPr>
            <p:ph type="body" idx="1"/>
          </p:nvPr>
        </p:nvSpPr>
        <p:spPr bwMode="auto">
          <a:xfrm>
            <a:off x="324000" y="1124744"/>
            <a:ext cx="8424936" cy="5400600"/>
          </a:xfrm>
          <a:prstGeom prst="rect">
            <a:avLst/>
          </a:prstGeom>
          <a:noFill/>
          <a:ln w="9525">
            <a:noFill/>
            <a:miter lim="800000"/>
            <a:headEnd/>
            <a:tailEnd/>
          </a:ln>
        </p:spPr>
        <p:txBody>
          <a:bodyPr vert="horz" wrap="square" lIns="90000" tIns="0" rIns="91440" bIns="45720" numCol="1" anchor="t" anchorCtr="0" compatLnSpc="1">
            <a:prstTxWarp prst="textNoShape">
              <a:avLst/>
            </a:prstTxWarp>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a:p>
            <a:pPr lvl="4"/>
            <a:endParaRPr lang="de-DE" dirty="0"/>
          </a:p>
        </p:txBody>
      </p:sp>
      <p:pic>
        <p:nvPicPr>
          <p:cNvPr id="13" name="Bild 12" descr="Logo_DZLM_neg_W_10cm.eps"/>
          <p:cNvPicPr>
            <a:picLocks noChangeAspect="1"/>
          </p:cNvPicPr>
          <p:nvPr/>
        </p:nvPicPr>
        <p:blipFill rotWithShape="1">
          <a:blip r:embed="rId9" cstate="screen">
            <a:extLst>
              <a:ext uri="{28A0092B-C50C-407E-A947-70E740481C1C}">
                <a14:useLocalDpi xmlns:a14="http://schemas.microsoft.com/office/drawing/2010/main"/>
              </a:ext>
            </a:extLst>
          </a:blip>
          <a:srcRect r="52817" b="-3558"/>
          <a:stretch/>
        </p:blipFill>
        <p:spPr>
          <a:xfrm>
            <a:off x="421200" y="77051"/>
            <a:ext cx="720080" cy="189207"/>
          </a:xfrm>
          <a:prstGeom prst="rect">
            <a:avLst/>
          </a:prstGeom>
        </p:spPr>
      </p:pic>
      <p:sp>
        <p:nvSpPr>
          <p:cNvPr id="3" name="Titelplatzhalter 2"/>
          <p:cNvSpPr>
            <a:spLocks noGrp="1"/>
          </p:cNvSpPr>
          <p:nvPr>
            <p:ph type="title"/>
          </p:nvPr>
        </p:nvSpPr>
        <p:spPr>
          <a:xfrm>
            <a:off x="324000" y="417600"/>
            <a:ext cx="8424936" cy="490861"/>
          </a:xfrm>
          <a:prstGeom prst="rect">
            <a:avLst/>
          </a:prstGeom>
        </p:spPr>
        <p:txBody>
          <a:bodyPr vert="horz" lIns="91440" tIns="45720" rIns="91440" bIns="45720" rtlCol="0" anchor="ctr">
            <a:noAutofit/>
          </a:bodyPr>
          <a:lstStyle/>
          <a:p>
            <a:r>
              <a:rPr lang="de-DE" dirty="0"/>
              <a:t>Titelmasterformat durch Klicken bearbeiten</a:t>
            </a:r>
          </a:p>
        </p:txBody>
      </p:sp>
      <p:sp>
        <p:nvSpPr>
          <p:cNvPr id="6" name="Textplatzhalter 9"/>
          <p:cNvSpPr txBox="1">
            <a:spLocks/>
          </p:cNvSpPr>
          <p:nvPr userDrawn="1"/>
        </p:nvSpPr>
        <p:spPr>
          <a:xfrm>
            <a:off x="3923928" y="32204"/>
            <a:ext cx="5012460" cy="169136"/>
          </a:xfrm>
          <a:prstGeom prst="rect">
            <a:avLst/>
          </a:prstGeom>
        </p:spPr>
        <p:txBody>
          <a:bodyPr/>
          <a:lstStyle>
            <a:lvl1pPr marL="0" indent="0" algn="r" rtl="0" eaLnBrk="1" fontAlgn="base" hangingPunct="1">
              <a:lnSpc>
                <a:spcPct val="100000"/>
              </a:lnSpc>
              <a:spcBef>
                <a:spcPts val="576"/>
              </a:spcBef>
              <a:spcAft>
                <a:spcPts val="600"/>
              </a:spcAft>
              <a:buClr>
                <a:srgbClr val="327A86"/>
              </a:buClr>
              <a:buFont typeface="Wingdings" charset="2"/>
              <a:buNone/>
              <a:defRPr sz="1000">
                <a:solidFill>
                  <a:schemeClr val="bg1"/>
                </a:solidFill>
                <a:latin typeface="Calibri"/>
                <a:ea typeface="+mn-ea"/>
                <a:cs typeface="Calibri"/>
              </a:defRPr>
            </a:lvl1pPr>
            <a:lvl2pPr marL="742950" indent="-285750" algn="l" rtl="0" eaLnBrk="1" fontAlgn="base" hangingPunct="1">
              <a:lnSpc>
                <a:spcPct val="100000"/>
              </a:lnSpc>
              <a:spcBef>
                <a:spcPct val="20000"/>
              </a:spcBef>
              <a:spcAft>
                <a:spcPts val="600"/>
              </a:spcAft>
              <a:buClr>
                <a:srgbClr val="737373"/>
              </a:buClr>
              <a:buFont typeface="Wingdings" charset="2"/>
              <a:buChar char="§"/>
              <a:defRPr sz="1800">
                <a:solidFill>
                  <a:schemeClr val="tx1"/>
                </a:solidFill>
                <a:latin typeface="Calibri"/>
                <a:ea typeface="+mn-ea"/>
                <a:cs typeface="Calibri"/>
              </a:defRPr>
            </a:lvl2pPr>
            <a:lvl3pPr marL="1143000" indent="-228600" algn="l" rtl="0" eaLnBrk="1" fontAlgn="base" hangingPunct="1">
              <a:lnSpc>
                <a:spcPct val="100000"/>
              </a:lnSpc>
              <a:spcBef>
                <a:spcPct val="20000"/>
              </a:spcBef>
              <a:spcAft>
                <a:spcPts val="600"/>
              </a:spcAft>
              <a:buClr>
                <a:srgbClr val="CBB98A"/>
              </a:buClr>
              <a:buFont typeface="Wingdings" charset="2"/>
              <a:buChar char="§"/>
              <a:defRPr>
                <a:solidFill>
                  <a:schemeClr val="tx1"/>
                </a:solidFill>
                <a:latin typeface="Calibri"/>
                <a:ea typeface="+mn-ea"/>
                <a:cs typeface="Calibri"/>
              </a:defRPr>
            </a:lvl3pPr>
            <a:lvl4pPr marL="1600200" indent="-228600" algn="l" rtl="0" eaLnBrk="1" fontAlgn="base" hangingPunct="1">
              <a:lnSpc>
                <a:spcPct val="100000"/>
              </a:lnSpc>
              <a:spcBef>
                <a:spcPct val="20000"/>
              </a:spcBef>
              <a:spcAft>
                <a:spcPts val="600"/>
              </a:spcAft>
              <a:buClr>
                <a:srgbClr val="CBB98A"/>
              </a:buClr>
              <a:buFont typeface="Wingdings" charset="2"/>
              <a:buChar char="§"/>
              <a:defRPr sz="1800">
                <a:solidFill>
                  <a:schemeClr val="tx1"/>
                </a:solidFill>
                <a:latin typeface="Calibri"/>
                <a:ea typeface="+mn-ea"/>
                <a:cs typeface="Calibri"/>
              </a:defRPr>
            </a:lvl4pPr>
            <a:lvl5pPr marL="2057400" indent="-228600" algn="l" rtl="0" eaLnBrk="1" fontAlgn="base" hangingPunct="1">
              <a:lnSpc>
                <a:spcPct val="100000"/>
              </a:lnSpc>
              <a:spcBef>
                <a:spcPct val="20000"/>
              </a:spcBef>
              <a:spcAft>
                <a:spcPts val="600"/>
              </a:spcAft>
              <a:buClr>
                <a:srgbClr val="CBB98A"/>
              </a:buClr>
              <a:buFont typeface="Wingdings" charset="2"/>
              <a:buChar char="§"/>
              <a:defRPr sz="1800">
                <a:solidFill>
                  <a:schemeClr val="tx1"/>
                </a:solidFill>
                <a:latin typeface="Calibri"/>
                <a:ea typeface="+mn-ea"/>
                <a:cs typeface="Calibri"/>
              </a:defRPr>
            </a:lvl5pPr>
            <a:lvl6pPr marL="2514600" indent="-228600" algn="l" rtl="0" eaLnBrk="1" fontAlgn="base" hangingPunct="1">
              <a:spcBef>
                <a:spcPct val="20000"/>
              </a:spcBef>
              <a:spcAft>
                <a:spcPct val="0"/>
              </a:spcAft>
              <a:buBlip>
                <a:blip r:embed="rId10"/>
              </a:buBlip>
              <a:defRPr sz="1200">
                <a:solidFill>
                  <a:schemeClr val="tx1"/>
                </a:solidFill>
                <a:latin typeface="+mn-lt"/>
                <a:ea typeface="+mn-ea"/>
              </a:defRPr>
            </a:lvl6pPr>
            <a:lvl7pPr marL="2971800" indent="-228600" algn="l" rtl="0" eaLnBrk="1" fontAlgn="base" hangingPunct="1">
              <a:spcBef>
                <a:spcPct val="20000"/>
              </a:spcBef>
              <a:spcAft>
                <a:spcPct val="0"/>
              </a:spcAft>
              <a:buBlip>
                <a:blip r:embed="rId11"/>
              </a:buBlip>
              <a:defRPr sz="1200">
                <a:solidFill>
                  <a:schemeClr val="tx1"/>
                </a:solidFill>
                <a:latin typeface="+mn-lt"/>
                <a:ea typeface="+mn-ea"/>
              </a:defRPr>
            </a:lvl7pPr>
            <a:lvl8pPr marL="3429000" indent="-228600" algn="l" rtl="0" eaLnBrk="1" fontAlgn="base" hangingPunct="1">
              <a:spcBef>
                <a:spcPct val="20000"/>
              </a:spcBef>
              <a:spcAft>
                <a:spcPct val="0"/>
              </a:spcAft>
              <a:buBlip>
                <a:blip r:embed="rId11"/>
              </a:buBlip>
              <a:defRPr sz="1200">
                <a:solidFill>
                  <a:schemeClr val="tx1"/>
                </a:solidFill>
                <a:latin typeface="+mn-lt"/>
                <a:ea typeface="+mn-ea"/>
              </a:defRPr>
            </a:lvl8pPr>
            <a:lvl9pPr marL="3886200" indent="-228600" algn="l" rtl="0" eaLnBrk="1" fontAlgn="base" hangingPunct="1">
              <a:spcBef>
                <a:spcPct val="20000"/>
              </a:spcBef>
              <a:spcAft>
                <a:spcPct val="0"/>
              </a:spcAft>
              <a:buBlip>
                <a:blip r:embed="rId11"/>
              </a:buBlip>
              <a:defRPr sz="1200">
                <a:solidFill>
                  <a:schemeClr val="tx1"/>
                </a:solidFill>
                <a:latin typeface="+mn-lt"/>
                <a:ea typeface="+mn-ea"/>
              </a:defRPr>
            </a:lvl9pPr>
          </a:lstStyle>
          <a:p>
            <a:r>
              <a:rPr lang="de-DE" dirty="0"/>
              <a:t>Modul Sachrechnen GS| Baustein</a:t>
            </a:r>
            <a:r>
              <a:rPr lang="de-DE" baseline="0" dirty="0"/>
              <a:t> 3</a:t>
            </a:r>
            <a:endParaRPr lang="de-DE" dirty="0"/>
          </a:p>
        </p:txBody>
      </p:sp>
    </p:spTree>
  </p:cSld>
  <p:clrMap bg1="lt1" tx1="dk1" bg2="lt2" tx2="dk2" accent1="accent1" accent2="accent2" accent3="accent3" accent4="accent4" accent5="accent5" accent6="accent6" hlink="hlink" folHlink="folHlink"/>
  <p:sldLayoutIdLst>
    <p:sldLayoutId id="2147483652" r:id="rId1"/>
    <p:sldLayoutId id="2147483696" r:id="rId2"/>
    <p:sldLayoutId id="2147483692" r:id="rId3"/>
    <p:sldLayoutId id="2147483691" r:id="rId4"/>
    <p:sldLayoutId id="2147483730" r:id="rId5"/>
    <p:sldLayoutId id="2147483719" r:id="rId6"/>
    <p:sldLayoutId id="2147483721" r:id="rId7"/>
  </p:sldLayoutIdLst>
  <p:hf sldNum="0" hdr="0" ftr="0" dt="0"/>
  <p:txStyles>
    <p:titleStyle>
      <a:lvl1pPr algn="l" rtl="0" eaLnBrk="1" fontAlgn="base" hangingPunct="1">
        <a:spcBef>
          <a:spcPct val="0"/>
        </a:spcBef>
        <a:spcAft>
          <a:spcPct val="0"/>
        </a:spcAft>
        <a:defRPr sz="2500" b="1">
          <a:solidFill>
            <a:srgbClr val="327A86"/>
          </a:solidFill>
          <a:latin typeface="Calibri"/>
          <a:ea typeface="+mj-ea"/>
          <a:cs typeface="Calibri"/>
        </a:defRPr>
      </a:lvl1pPr>
      <a:lvl2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2pPr>
      <a:lvl3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3pPr>
      <a:lvl4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4pPr>
      <a:lvl5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5pPr>
      <a:lvl6pPr marL="4572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6pPr>
      <a:lvl7pPr marL="9144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7pPr>
      <a:lvl8pPr marL="13716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8pPr>
      <a:lvl9pPr marL="18288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9pPr>
    </p:titleStyle>
    <p:bodyStyle>
      <a:lvl1pPr marL="342000" indent="-342900" algn="l" rtl="0" eaLnBrk="1" fontAlgn="base" hangingPunct="1">
        <a:lnSpc>
          <a:spcPct val="100000"/>
        </a:lnSpc>
        <a:spcBef>
          <a:spcPts val="576"/>
        </a:spcBef>
        <a:spcAft>
          <a:spcPts val="600"/>
        </a:spcAft>
        <a:buClr>
          <a:srgbClr val="327A86"/>
        </a:buClr>
        <a:buFont typeface="Wingdings" charset="2"/>
        <a:buChar char="§"/>
        <a:defRPr sz="2000">
          <a:solidFill>
            <a:schemeClr val="tx1"/>
          </a:solidFill>
          <a:latin typeface="Calibri"/>
          <a:ea typeface="+mn-ea"/>
          <a:cs typeface="Calibri"/>
        </a:defRPr>
      </a:lvl1pPr>
      <a:lvl2pPr marL="742950" indent="-285750" algn="l" rtl="0" eaLnBrk="1" fontAlgn="base" hangingPunct="1">
        <a:lnSpc>
          <a:spcPct val="100000"/>
        </a:lnSpc>
        <a:spcBef>
          <a:spcPct val="20000"/>
        </a:spcBef>
        <a:spcAft>
          <a:spcPts val="600"/>
        </a:spcAft>
        <a:buClr>
          <a:srgbClr val="737373"/>
        </a:buClr>
        <a:buFont typeface="Wingdings" charset="2"/>
        <a:buChar char="§"/>
        <a:defRPr sz="1800">
          <a:solidFill>
            <a:schemeClr val="tx1"/>
          </a:solidFill>
          <a:latin typeface="Calibri"/>
          <a:ea typeface="+mn-ea"/>
          <a:cs typeface="Calibri"/>
        </a:defRPr>
      </a:lvl2pPr>
      <a:lvl3pPr marL="1143000" indent="-228600" algn="l" rtl="0" eaLnBrk="1" fontAlgn="base" hangingPunct="1">
        <a:lnSpc>
          <a:spcPct val="100000"/>
        </a:lnSpc>
        <a:spcBef>
          <a:spcPct val="20000"/>
        </a:spcBef>
        <a:spcAft>
          <a:spcPts val="600"/>
        </a:spcAft>
        <a:buClr>
          <a:srgbClr val="CBB98A"/>
        </a:buClr>
        <a:buFont typeface="Wingdings" charset="2"/>
        <a:buChar char="§"/>
        <a:defRPr>
          <a:solidFill>
            <a:schemeClr val="tx1"/>
          </a:solidFill>
          <a:latin typeface="Calibri"/>
          <a:ea typeface="+mn-ea"/>
          <a:cs typeface="Calibri"/>
        </a:defRPr>
      </a:lvl3pPr>
      <a:lvl4pPr marL="1600200" indent="-228600" algn="l" rtl="0" eaLnBrk="1" fontAlgn="base" hangingPunct="1">
        <a:lnSpc>
          <a:spcPct val="100000"/>
        </a:lnSpc>
        <a:spcBef>
          <a:spcPct val="20000"/>
        </a:spcBef>
        <a:spcAft>
          <a:spcPts val="600"/>
        </a:spcAft>
        <a:buClr>
          <a:srgbClr val="CBB98A"/>
        </a:buClr>
        <a:buFont typeface="Wingdings" charset="2"/>
        <a:buChar char="§"/>
        <a:defRPr sz="1800">
          <a:solidFill>
            <a:schemeClr val="tx1"/>
          </a:solidFill>
          <a:latin typeface="Calibri"/>
          <a:ea typeface="+mn-ea"/>
          <a:cs typeface="Calibri"/>
        </a:defRPr>
      </a:lvl4pPr>
      <a:lvl5pPr marL="2057400" indent="-228600" algn="l" rtl="0" eaLnBrk="1" fontAlgn="base" hangingPunct="1">
        <a:lnSpc>
          <a:spcPct val="100000"/>
        </a:lnSpc>
        <a:spcBef>
          <a:spcPct val="20000"/>
        </a:spcBef>
        <a:spcAft>
          <a:spcPts val="600"/>
        </a:spcAft>
        <a:buClr>
          <a:srgbClr val="CBB98A"/>
        </a:buClr>
        <a:buFont typeface="Wingdings" charset="2"/>
        <a:buChar char="§"/>
        <a:defRPr sz="1800">
          <a:solidFill>
            <a:schemeClr val="tx1"/>
          </a:solidFill>
          <a:latin typeface="Calibri"/>
          <a:ea typeface="+mn-ea"/>
          <a:cs typeface="Calibri"/>
        </a:defRPr>
      </a:lvl5pPr>
      <a:lvl6pPr marL="2514600" indent="-228600" algn="l" rtl="0" eaLnBrk="1" fontAlgn="base" hangingPunct="1">
        <a:spcBef>
          <a:spcPct val="20000"/>
        </a:spcBef>
        <a:spcAft>
          <a:spcPct val="0"/>
        </a:spcAft>
        <a:buBlip>
          <a:blip r:embed="rId10"/>
        </a:buBlip>
        <a:defRPr sz="1200">
          <a:solidFill>
            <a:schemeClr val="tx1"/>
          </a:solidFill>
          <a:latin typeface="+mn-lt"/>
          <a:ea typeface="+mn-ea"/>
        </a:defRPr>
      </a:lvl6pPr>
      <a:lvl7pPr marL="2971800" indent="-228600" algn="l" rtl="0" eaLnBrk="1" fontAlgn="base" hangingPunct="1">
        <a:spcBef>
          <a:spcPct val="20000"/>
        </a:spcBef>
        <a:spcAft>
          <a:spcPct val="0"/>
        </a:spcAft>
        <a:buBlip>
          <a:blip r:embed="rId11"/>
        </a:buBlip>
        <a:defRPr sz="1200">
          <a:solidFill>
            <a:schemeClr val="tx1"/>
          </a:solidFill>
          <a:latin typeface="+mn-lt"/>
          <a:ea typeface="+mn-ea"/>
        </a:defRPr>
      </a:lvl7pPr>
      <a:lvl8pPr marL="3429000" indent="-228600" algn="l" rtl="0" eaLnBrk="1" fontAlgn="base" hangingPunct="1">
        <a:spcBef>
          <a:spcPct val="20000"/>
        </a:spcBef>
        <a:spcAft>
          <a:spcPct val="0"/>
        </a:spcAft>
        <a:buBlip>
          <a:blip r:embed="rId11"/>
        </a:buBlip>
        <a:defRPr sz="1200">
          <a:solidFill>
            <a:schemeClr val="tx1"/>
          </a:solidFill>
          <a:latin typeface="+mn-lt"/>
          <a:ea typeface="+mn-ea"/>
        </a:defRPr>
      </a:lvl8pPr>
      <a:lvl9pPr marL="3886200" indent="-228600" algn="l" rtl="0" eaLnBrk="1" fontAlgn="base" hangingPunct="1">
        <a:spcBef>
          <a:spcPct val="20000"/>
        </a:spcBef>
        <a:spcAft>
          <a:spcPct val="0"/>
        </a:spcAft>
        <a:buBlip>
          <a:blip r:embed="rId11"/>
        </a:buBlip>
        <a:defRPr sz="1200">
          <a:solidFill>
            <a:schemeClr val="tx1"/>
          </a:solidFill>
          <a:latin typeface="+mn-lt"/>
          <a:ea typeface="+mn-ea"/>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1" name="Rectangle 17"/>
          <p:cNvSpPr>
            <a:spLocks noChangeArrowheads="1"/>
          </p:cNvSpPr>
          <p:nvPr/>
        </p:nvSpPr>
        <p:spPr bwMode="auto">
          <a:xfrm>
            <a:off x="0" y="0"/>
            <a:ext cx="9144000" cy="332656"/>
          </a:xfrm>
          <a:prstGeom prst="rect">
            <a:avLst/>
          </a:prstGeom>
          <a:solidFill>
            <a:schemeClr val="accent3"/>
          </a:solidFill>
          <a:ln w="9525">
            <a:noFill/>
            <a:miter lim="800000"/>
            <a:headEnd/>
            <a:tailEnd/>
          </a:ln>
        </p:spPr>
        <p:txBody>
          <a:bodyPr wrap="none" anchor="ctr">
            <a:prstTxWarp prst="textNoShape">
              <a:avLst/>
            </a:prstTxWarp>
          </a:bodyPr>
          <a:lstStyle/>
          <a:p>
            <a:endParaRPr lang="de-DE" b="0" i="0" dirty="0">
              <a:latin typeface="Calibri Normal" charset="0"/>
            </a:endParaRPr>
          </a:p>
        </p:txBody>
      </p:sp>
      <p:sp>
        <p:nvSpPr>
          <p:cNvPr id="1032" name="Rectangle 8"/>
          <p:cNvSpPr>
            <a:spLocks noGrp="1" noChangeArrowheads="1"/>
          </p:cNvSpPr>
          <p:nvPr>
            <p:ph type="body" idx="1"/>
          </p:nvPr>
        </p:nvSpPr>
        <p:spPr bwMode="auto">
          <a:xfrm>
            <a:off x="324000" y="1123200"/>
            <a:ext cx="8424936" cy="5400600"/>
          </a:xfrm>
          <a:prstGeom prst="rect">
            <a:avLst/>
          </a:prstGeom>
          <a:noFill/>
          <a:ln w="9525">
            <a:noFill/>
            <a:miter lim="800000"/>
            <a:headEnd/>
            <a:tailEnd/>
          </a:ln>
        </p:spPr>
        <p:txBody>
          <a:bodyPr vert="horz" wrap="square" lIns="90000" tIns="0" rIns="91440" bIns="45720" numCol="1" anchor="t" anchorCtr="0" compatLnSpc="1">
            <a:prstTxWarp prst="textNoShape">
              <a:avLst/>
            </a:prstTxWarp>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a:p>
            <a:pPr lvl="4"/>
            <a:endParaRPr lang="de-DE" dirty="0"/>
          </a:p>
        </p:txBody>
      </p:sp>
      <p:pic>
        <p:nvPicPr>
          <p:cNvPr id="13" name="Bild 12" descr="Logo_DZLM_neg_W_10cm.eps"/>
          <p:cNvPicPr>
            <a:picLocks noChangeAspect="1"/>
          </p:cNvPicPr>
          <p:nvPr/>
        </p:nvPicPr>
        <p:blipFill rotWithShape="1">
          <a:blip r:embed="rId4" cstate="screen">
            <a:extLst>
              <a:ext uri="{28A0092B-C50C-407E-A947-70E740481C1C}">
                <a14:useLocalDpi xmlns:a14="http://schemas.microsoft.com/office/drawing/2010/main"/>
              </a:ext>
            </a:extLst>
          </a:blip>
          <a:srcRect r="52817" b="-3558"/>
          <a:stretch/>
        </p:blipFill>
        <p:spPr>
          <a:xfrm>
            <a:off x="421200" y="77051"/>
            <a:ext cx="720080" cy="189207"/>
          </a:xfrm>
          <a:prstGeom prst="rect">
            <a:avLst/>
          </a:prstGeom>
        </p:spPr>
      </p:pic>
      <p:sp>
        <p:nvSpPr>
          <p:cNvPr id="3" name="Titelplatzhalter 2"/>
          <p:cNvSpPr>
            <a:spLocks noGrp="1"/>
          </p:cNvSpPr>
          <p:nvPr>
            <p:ph type="title"/>
          </p:nvPr>
        </p:nvSpPr>
        <p:spPr>
          <a:xfrm>
            <a:off x="324000" y="417600"/>
            <a:ext cx="8424936" cy="490861"/>
          </a:xfrm>
          <a:prstGeom prst="rect">
            <a:avLst/>
          </a:prstGeom>
        </p:spPr>
        <p:txBody>
          <a:bodyPr vert="horz" lIns="91440" tIns="45720" rIns="91440" bIns="45720" rtlCol="0" anchor="ctr">
            <a:noAutofit/>
          </a:bodyPr>
          <a:lstStyle/>
          <a:p>
            <a:r>
              <a:rPr lang="de-DE" dirty="0"/>
              <a:t>Titelmasterformat durch Klicken bearbeiten</a:t>
            </a:r>
          </a:p>
        </p:txBody>
      </p:sp>
      <p:sp>
        <p:nvSpPr>
          <p:cNvPr id="6" name="Textplatzhalter 9"/>
          <p:cNvSpPr txBox="1">
            <a:spLocks/>
          </p:cNvSpPr>
          <p:nvPr userDrawn="1"/>
        </p:nvSpPr>
        <p:spPr>
          <a:xfrm>
            <a:off x="2555776" y="-35571"/>
            <a:ext cx="6552728" cy="385160"/>
          </a:xfrm>
          <a:prstGeom prst="rect">
            <a:avLst/>
          </a:prstGeom>
        </p:spPr>
        <p:txBody>
          <a:bodyPr/>
          <a:lstStyle>
            <a:lvl1pPr marL="0" indent="0" algn="r" rtl="0" eaLnBrk="1" fontAlgn="base" hangingPunct="1">
              <a:lnSpc>
                <a:spcPct val="100000"/>
              </a:lnSpc>
              <a:spcBef>
                <a:spcPts val="576"/>
              </a:spcBef>
              <a:spcAft>
                <a:spcPts val="600"/>
              </a:spcAft>
              <a:buClr>
                <a:srgbClr val="327A86"/>
              </a:buClr>
              <a:buFont typeface="Wingdings" charset="2"/>
              <a:buNone/>
              <a:defRPr sz="1800" b="1">
                <a:solidFill>
                  <a:schemeClr val="bg1"/>
                </a:solidFill>
                <a:latin typeface="Calibri"/>
                <a:ea typeface="+mn-ea"/>
                <a:cs typeface="Calibri"/>
              </a:defRPr>
            </a:lvl1pPr>
            <a:lvl2pPr marL="742950" indent="-285750" algn="l" rtl="0" eaLnBrk="1" fontAlgn="base" hangingPunct="1">
              <a:lnSpc>
                <a:spcPct val="100000"/>
              </a:lnSpc>
              <a:spcBef>
                <a:spcPct val="20000"/>
              </a:spcBef>
              <a:spcAft>
                <a:spcPts val="600"/>
              </a:spcAft>
              <a:buClr>
                <a:srgbClr val="737373"/>
              </a:buClr>
              <a:buFont typeface="Wingdings" charset="2"/>
              <a:buChar char="§"/>
              <a:defRPr sz="1800">
                <a:solidFill>
                  <a:schemeClr val="tx1"/>
                </a:solidFill>
                <a:latin typeface="Calibri"/>
                <a:ea typeface="+mn-ea"/>
                <a:cs typeface="Calibri"/>
              </a:defRPr>
            </a:lvl2pPr>
            <a:lvl3pPr marL="1143000" indent="-228600" algn="l" rtl="0" eaLnBrk="1" fontAlgn="base" hangingPunct="1">
              <a:lnSpc>
                <a:spcPct val="100000"/>
              </a:lnSpc>
              <a:spcBef>
                <a:spcPct val="20000"/>
              </a:spcBef>
              <a:spcAft>
                <a:spcPts val="600"/>
              </a:spcAft>
              <a:buClr>
                <a:srgbClr val="CBB98A"/>
              </a:buClr>
              <a:buFont typeface="Wingdings" charset="2"/>
              <a:buChar char="§"/>
              <a:defRPr>
                <a:solidFill>
                  <a:schemeClr val="tx1"/>
                </a:solidFill>
                <a:latin typeface="Calibri"/>
                <a:ea typeface="+mn-ea"/>
                <a:cs typeface="Calibri"/>
              </a:defRPr>
            </a:lvl3pPr>
            <a:lvl4pPr marL="1600200" indent="-228600" algn="l" rtl="0" eaLnBrk="1" fontAlgn="base" hangingPunct="1">
              <a:lnSpc>
                <a:spcPct val="100000"/>
              </a:lnSpc>
              <a:spcBef>
                <a:spcPct val="20000"/>
              </a:spcBef>
              <a:spcAft>
                <a:spcPts val="600"/>
              </a:spcAft>
              <a:buClr>
                <a:srgbClr val="CBB98A"/>
              </a:buClr>
              <a:buFont typeface="Wingdings" charset="2"/>
              <a:buChar char="§"/>
              <a:defRPr sz="1800">
                <a:solidFill>
                  <a:schemeClr val="tx1"/>
                </a:solidFill>
                <a:latin typeface="Calibri"/>
                <a:ea typeface="+mn-ea"/>
                <a:cs typeface="Calibri"/>
              </a:defRPr>
            </a:lvl4pPr>
            <a:lvl5pPr marL="2057400" indent="-228600" algn="l" rtl="0" eaLnBrk="1" fontAlgn="base" hangingPunct="1">
              <a:lnSpc>
                <a:spcPct val="100000"/>
              </a:lnSpc>
              <a:spcBef>
                <a:spcPct val="20000"/>
              </a:spcBef>
              <a:spcAft>
                <a:spcPts val="600"/>
              </a:spcAft>
              <a:buClr>
                <a:srgbClr val="CBB98A"/>
              </a:buClr>
              <a:buFont typeface="Wingdings" charset="2"/>
              <a:buChar char="§"/>
              <a:defRPr sz="1800">
                <a:solidFill>
                  <a:schemeClr val="tx1"/>
                </a:solidFill>
                <a:latin typeface="Calibri"/>
                <a:ea typeface="+mn-ea"/>
                <a:cs typeface="Calibri"/>
              </a:defRPr>
            </a:lvl5pPr>
            <a:lvl6pPr marL="2514600" indent="-228600" algn="l" rtl="0" eaLnBrk="1" fontAlgn="base" hangingPunct="1">
              <a:spcBef>
                <a:spcPct val="20000"/>
              </a:spcBef>
              <a:spcAft>
                <a:spcPct val="0"/>
              </a:spcAft>
              <a:buBlip>
                <a:blip r:embed="rId5"/>
              </a:buBlip>
              <a:defRPr sz="1200">
                <a:solidFill>
                  <a:schemeClr val="tx1"/>
                </a:solidFill>
                <a:latin typeface="+mn-lt"/>
                <a:ea typeface="+mn-ea"/>
              </a:defRPr>
            </a:lvl6pPr>
            <a:lvl7pPr marL="2971800" indent="-228600" algn="l" rtl="0" eaLnBrk="1" fontAlgn="base" hangingPunct="1">
              <a:spcBef>
                <a:spcPct val="20000"/>
              </a:spcBef>
              <a:spcAft>
                <a:spcPct val="0"/>
              </a:spcAft>
              <a:buBlip>
                <a:blip r:embed="rId6"/>
              </a:buBlip>
              <a:defRPr sz="1200">
                <a:solidFill>
                  <a:schemeClr val="tx1"/>
                </a:solidFill>
                <a:latin typeface="+mn-lt"/>
                <a:ea typeface="+mn-ea"/>
              </a:defRPr>
            </a:lvl7pPr>
            <a:lvl8pPr marL="3429000" indent="-228600" algn="l" rtl="0" eaLnBrk="1" fontAlgn="base" hangingPunct="1">
              <a:spcBef>
                <a:spcPct val="20000"/>
              </a:spcBef>
              <a:spcAft>
                <a:spcPct val="0"/>
              </a:spcAft>
              <a:buBlip>
                <a:blip r:embed="rId6"/>
              </a:buBlip>
              <a:defRPr sz="1200">
                <a:solidFill>
                  <a:schemeClr val="tx1"/>
                </a:solidFill>
                <a:latin typeface="+mn-lt"/>
                <a:ea typeface="+mn-ea"/>
              </a:defRPr>
            </a:lvl8pPr>
            <a:lvl9pPr marL="3886200" indent="-228600" algn="l" rtl="0" eaLnBrk="1" fontAlgn="base" hangingPunct="1">
              <a:spcBef>
                <a:spcPct val="20000"/>
              </a:spcBef>
              <a:spcAft>
                <a:spcPct val="0"/>
              </a:spcAft>
              <a:buBlip>
                <a:blip r:embed="rId6"/>
              </a:buBlip>
              <a:defRPr sz="1200">
                <a:solidFill>
                  <a:schemeClr val="tx1"/>
                </a:solidFill>
                <a:latin typeface="+mn-lt"/>
                <a:ea typeface="+mn-ea"/>
              </a:defRPr>
            </a:lvl9pPr>
          </a:lstStyle>
          <a:p>
            <a:r>
              <a:rPr lang="de-DE" dirty="0"/>
              <a:t>Zwischenfolien zur Struktur-Transparenz (für Fortbildende)</a:t>
            </a:r>
          </a:p>
        </p:txBody>
      </p:sp>
    </p:spTree>
    <p:extLst>
      <p:ext uri="{BB962C8B-B14F-4D97-AF65-F5344CB8AC3E}">
        <p14:creationId xmlns:p14="http://schemas.microsoft.com/office/powerpoint/2010/main" val="1907346416"/>
      </p:ext>
    </p:extLst>
  </p:cSld>
  <p:clrMap bg1="lt1" tx1="dk1" bg2="lt2" tx2="dk2" accent1="accent1" accent2="accent2" accent3="accent3" accent4="accent4" accent5="accent5" accent6="accent6" hlink="hlink" folHlink="folHlink"/>
  <p:sldLayoutIdLst>
    <p:sldLayoutId id="2147483704" r:id="rId1"/>
    <p:sldLayoutId id="2147483707" r:id="rId2"/>
  </p:sldLayoutIdLst>
  <p:hf sldNum="0" hdr="0" ftr="0" dt="0"/>
  <p:txStyles>
    <p:titleStyle>
      <a:lvl1pPr algn="l" rtl="0" eaLnBrk="1" fontAlgn="base" hangingPunct="1">
        <a:spcBef>
          <a:spcPct val="0"/>
        </a:spcBef>
        <a:spcAft>
          <a:spcPct val="0"/>
        </a:spcAft>
        <a:defRPr sz="2500" b="1">
          <a:solidFill>
            <a:schemeClr val="accent3"/>
          </a:solidFill>
          <a:latin typeface="Calibri"/>
          <a:ea typeface="+mj-ea"/>
          <a:cs typeface="Calibri"/>
        </a:defRPr>
      </a:lvl1pPr>
      <a:lvl2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2pPr>
      <a:lvl3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3pPr>
      <a:lvl4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4pPr>
      <a:lvl5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5pPr>
      <a:lvl6pPr marL="4572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6pPr>
      <a:lvl7pPr marL="9144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7pPr>
      <a:lvl8pPr marL="13716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8pPr>
      <a:lvl9pPr marL="18288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9pPr>
    </p:titleStyle>
    <p:bodyStyle>
      <a:lvl1pPr marL="342000" indent="-342900" algn="l" rtl="0" eaLnBrk="1" fontAlgn="base" hangingPunct="1">
        <a:lnSpc>
          <a:spcPct val="100000"/>
        </a:lnSpc>
        <a:spcBef>
          <a:spcPts val="576"/>
        </a:spcBef>
        <a:spcAft>
          <a:spcPts val="600"/>
        </a:spcAft>
        <a:buClr>
          <a:srgbClr val="327A86"/>
        </a:buClr>
        <a:buFont typeface="Wingdings" charset="2"/>
        <a:buChar char="§"/>
        <a:defRPr sz="2000">
          <a:solidFill>
            <a:schemeClr val="tx1"/>
          </a:solidFill>
          <a:latin typeface="Calibri"/>
          <a:ea typeface="+mn-ea"/>
          <a:cs typeface="Calibri"/>
        </a:defRPr>
      </a:lvl1pPr>
      <a:lvl2pPr marL="742950" indent="-285750" algn="l" rtl="0" eaLnBrk="1" fontAlgn="base" hangingPunct="1">
        <a:lnSpc>
          <a:spcPct val="100000"/>
        </a:lnSpc>
        <a:spcBef>
          <a:spcPct val="20000"/>
        </a:spcBef>
        <a:spcAft>
          <a:spcPts val="600"/>
        </a:spcAft>
        <a:buClr>
          <a:srgbClr val="737373"/>
        </a:buClr>
        <a:buFont typeface="Wingdings" charset="2"/>
        <a:buChar char="§"/>
        <a:defRPr sz="1800">
          <a:solidFill>
            <a:schemeClr val="tx1"/>
          </a:solidFill>
          <a:latin typeface="Calibri"/>
          <a:ea typeface="+mn-ea"/>
          <a:cs typeface="Calibri"/>
        </a:defRPr>
      </a:lvl2pPr>
      <a:lvl3pPr marL="1143000" indent="-228600" algn="l" rtl="0" eaLnBrk="1" fontAlgn="base" hangingPunct="1">
        <a:lnSpc>
          <a:spcPct val="100000"/>
        </a:lnSpc>
        <a:spcBef>
          <a:spcPct val="20000"/>
        </a:spcBef>
        <a:spcAft>
          <a:spcPts val="600"/>
        </a:spcAft>
        <a:buClr>
          <a:srgbClr val="CBB98A"/>
        </a:buClr>
        <a:buFont typeface="Wingdings" charset="2"/>
        <a:buChar char="§"/>
        <a:defRPr>
          <a:solidFill>
            <a:schemeClr val="tx1"/>
          </a:solidFill>
          <a:latin typeface="Calibri"/>
          <a:ea typeface="+mn-ea"/>
          <a:cs typeface="Calibri"/>
        </a:defRPr>
      </a:lvl3pPr>
      <a:lvl4pPr marL="1600200" indent="-228600" algn="l" rtl="0" eaLnBrk="1" fontAlgn="base" hangingPunct="1">
        <a:lnSpc>
          <a:spcPct val="100000"/>
        </a:lnSpc>
        <a:spcBef>
          <a:spcPct val="20000"/>
        </a:spcBef>
        <a:spcAft>
          <a:spcPts val="600"/>
        </a:spcAft>
        <a:buClr>
          <a:srgbClr val="CBB98A"/>
        </a:buClr>
        <a:buFont typeface="Wingdings" charset="2"/>
        <a:buChar char="§"/>
        <a:defRPr sz="1800">
          <a:solidFill>
            <a:schemeClr val="tx1"/>
          </a:solidFill>
          <a:latin typeface="Calibri"/>
          <a:ea typeface="+mn-ea"/>
          <a:cs typeface="Calibri"/>
        </a:defRPr>
      </a:lvl4pPr>
      <a:lvl5pPr marL="2057400" indent="-228600" algn="l" rtl="0" eaLnBrk="1" fontAlgn="base" hangingPunct="1">
        <a:lnSpc>
          <a:spcPct val="100000"/>
        </a:lnSpc>
        <a:spcBef>
          <a:spcPct val="20000"/>
        </a:spcBef>
        <a:spcAft>
          <a:spcPts val="600"/>
        </a:spcAft>
        <a:buClr>
          <a:srgbClr val="CBB98A"/>
        </a:buClr>
        <a:buFont typeface="Wingdings" charset="2"/>
        <a:buChar char="§"/>
        <a:defRPr sz="1800">
          <a:solidFill>
            <a:schemeClr val="tx1"/>
          </a:solidFill>
          <a:latin typeface="Calibri"/>
          <a:ea typeface="+mn-ea"/>
          <a:cs typeface="Calibri"/>
        </a:defRPr>
      </a:lvl5pPr>
      <a:lvl6pPr marL="2514600" indent="-228600" algn="l" rtl="0" eaLnBrk="1" fontAlgn="base" hangingPunct="1">
        <a:spcBef>
          <a:spcPct val="20000"/>
        </a:spcBef>
        <a:spcAft>
          <a:spcPct val="0"/>
        </a:spcAft>
        <a:buBlip>
          <a:blip r:embed="rId5"/>
        </a:buBlip>
        <a:defRPr sz="1200">
          <a:solidFill>
            <a:schemeClr val="tx1"/>
          </a:solidFill>
          <a:latin typeface="+mn-lt"/>
          <a:ea typeface="+mn-ea"/>
        </a:defRPr>
      </a:lvl6pPr>
      <a:lvl7pPr marL="2971800" indent="-228600" algn="l" rtl="0" eaLnBrk="1" fontAlgn="base" hangingPunct="1">
        <a:spcBef>
          <a:spcPct val="20000"/>
        </a:spcBef>
        <a:spcAft>
          <a:spcPct val="0"/>
        </a:spcAft>
        <a:buBlip>
          <a:blip r:embed="rId6"/>
        </a:buBlip>
        <a:defRPr sz="1200">
          <a:solidFill>
            <a:schemeClr val="tx1"/>
          </a:solidFill>
          <a:latin typeface="+mn-lt"/>
          <a:ea typeface="+mn-ea"/>
        </a:defRPr>
      </a:lvl7pPr>
      <a:lvl8pPr marL="3429000" indent="-228600" algn="l" rtl="0" eaLnBrk="1" fontAlgn="base" hangingPunct="1">
        <a:spcBef>
          <a:spcPct val="20000"/>
        </a:spcBef>
        <a:spcAft>
          <a:spcPct val="0"/>
        </a:spcAft>
        <a:buBlip>
          <a:blip r:embed="rId6"/>
        </a:buBlip>
        <a:defRPr sz="1200">
          <a:solidFill>
            <a:schemeClr val="tx1"/>
          </a:solidFill>
          <a:latin typeface="+mn-lt"/>
          <a:ea typeface="+mn-ea"/>
        </a:defRPr>
      </a:lvl8pPr>
      <a:lvl9pPr marL="3886200" indent="-228600" algn="l" rtl="0" eaLnBrk="1" fontAlgn="base" hangingPunct="1">
        <a:spcBef>
          <a:spcPct val="20000"/>
        </a:spcBef>
        <a:spcAft>
          <a:spcPct val="0"/>
        </a:spcAft>
        <a:buBlip>
          <a:blip r:embed="rId6"/>
        </a:buBlip>
        <a:defRPr sz="1200">
          <a:solidFill>
            <a:schemeClr val="tx1"/>
          </a:solidFill>
          <a:latin typeface="+mn-lt"/>
          <a:ea typeface="+mn-ea"/>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6.xml"/><Relationship Id="rId5" Type="http://schemas.openxmlformats.org/officeDocument/2006/relationships/image" Target="../media/image7.jpe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hyperlink" Target="http://dzlm.de/" TargetMode="External"/><Relationship Id="rId2" Type="http://schemas.openxmlformats.org/officeDocument/2006/relationships/notesSlide" Target="../notesSlides/notesSlide2.xml"/><Relationship Id="rId1" Type="http://schemas.openxmlformats.org/officeDocument/2006/relationships/slideLayout" Target="../slideLayouts/slideLayout8.xml"/><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9.xml"/><Relationship Id="rId5" Type="http://schemas.openxmlformats.org/officeDocument/2006/relationships/image" Target="../media/image11.png"/><Relationship Id="rId4" Type="http://schemas.openxmlformats.org/officeDocument/2006/relationships/image" Target="../media/image10.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9.xml"/></Relationships>
</file>

<file path=ppt/slides/_rels/slide38.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9.xml"/><Relationship Id="rId5" Type="http://schemas.openxmlformats.org/officeDocument/2006/relationships/image" Target="../media/image15.png"/><Relationship Id="rId4" Type="http://schemas.openxmlformats.org/officeDocument/2006/relationships/image" Target="../media/image14.pn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9.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9.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9.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3.xml"/><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44.xml"/><Relationship Id="rId1" Type="http://schemas.openxmlformats.org/officeDocument/2006/relationships/slideLayout" Target="../slideLayouts/slideLayout3.xml"/><Relationship Id="rId4" Type="http://schemas.openxmlformats.org/officeDocument/2006/relationships/image" Target="../media/image24.jpeg"/></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Titel 2"/>
          <p:cNvSpPr>
            <a:spLocks noGrp="1"/>
          </p:cNvSpPr>
          <p:nvPr>
            <p:ph type="ctrTitle"/>
          </p:nvPr>
        </p:nvSpPr>
        <p:spPr>
          <a:xfrm>
            <a:off x="683568" y="4077072"/>
            <a:ext cx="5882253" cy="1143000"/>
          </a:xfrm>
        </p:spPr>
        <p:txBody>
          <a:bodyPr/>
          <a:lstStyle/>
          <a:p>
            <a:r>
              <a:rPr lang="de-DE" sz="2800" dirty="0">
                <a:latin typeface="Calibri" pitchFamily="34" charset="0"/>
                <a:cs typeface="Calibri" pitchFamily="34" charset="0"/>
              </a:rPr>
              <a:t>Sachrechnen GS</a:t>
            </a:r>
            <a:br>
              <a:rPr lang="de-DE" dirty="0">
                <a:latin typeface="Calibri" pitchFamily="34" charset="0"/>
                <a:cs typeface="Calibri" pitchFamily="34" charset="0"/>
              </a:rPr>
            </a:br>
            <a:r>
              <a:rPr lang="de-DE" sz="2400" b="0" dirty="0">
                <a:solidFill>
                  <a:prstClr val="white"/>
                </a:solidFill>
                <a:latin typeface="Calibri" pitchFamily="34" charset="0"/>
                <a:cs typeface="Calibri" pitchFamily="34" charset="0"/>
              </a:rPr>
              <a:t>Baustein 3 | </a:t>
            </a:r>
            <a:r>
              <a:rPr lang="de-DE" sz="2400" b="0" kern="1200" dirty="0">
                <a:latin typeface="Calibri" pitchFamily="34" charset="0"/>
                <a:ea typeface="ＭＳ Ｐゴシック" charset="-128"/>
                <a:cs typeface="Calibri" pitchFamily="34" charset="0"/>
              </a:rPr>
              <a:t>Prozessbezogene Kompetenzen – Schwerpunkt Problemlösen </a:t>
            </a:r>
            <a:br>
              <a:rPr lang="de-DE" sz="2400" b="0" kern="1200" dirty="0">
                <a:solidFill>
                  <a:schemeClr val="tx1"/>
                </a:solidFill>
                <a:latin typeface="Calibri Normal" charset="0"/>
                <a:ea typeface="ＭＳ Ｐゴシック" charset="-128"/>
                <a:cs typeface="ＭＳ Ｐゴシック" charset="-128"/>
              </a:rPr>
            </a:br>
            <a:endParaRPr lang="de-DE" sz="2400" dirty="0">
              <a:latin typeface="Calibri" pitchFamily="34" charset="0"/>
              <a:cs typeface="Calibri" pitchFamily="34" charset="0"/>
            </a:endParaRPr>
          </a:p>
        </p:txBody>
      </p:sp>
      <p:sp>
        <p:nvSpPr>
          <p:cNvPr id="7" name="Inhaltsplatzhalter 4"/>
          <p:cNvSpPr txBox="1">
            <a:spLocks/>
          </p:cNvSpPr>
          <p:nvPr/>
        </p:nvSpPr>
        <p:spPr bwMode="auto">
          <a:xfrm>
            <a:off x="705608" y="5373216"/>
            <a:ext cx="6170648" cy="648072"/>
          </a:xfrm>
          <a:prstGeom prst="rect">
            <a:avLst/>
          </a:prstGeom>
          <a:noFill/>
          <a:ln w="9525">
            <a:noFill/>
            <a:miter lim="800000"/>
            <a:headEnd/>
            <a:tailEnd/>
          </a:ln>
        </p:spPr>
        <p:txBody>
          <a:bodyPr vert="horz" wrap="square" lIns="108000" tIns="108000" rIns="91440" bIns="108000" numCol="1" anchor="t" anchorCtr="0" compatLnSpc="1">
            <a:prstTxWarp prst="textNoShape">
              <a:avLst/>
            </a:prstTxWarp>
          </a:bodyPr>
          <a:lstStyle>
            <a:lvl1pPr marL="0" indent="0" algn="l" rtl="0" eaLnBrk="1" fontAlgn="base" hangingPunct="1">
              <a:lnSpc>
                <a:spcPct val="100000"/>
              </a:lnSpc>
              <a:spcBef>
                <a:spcPts val="576"/>
              </a:spcBef>
              <a:spcAft>
                <a:spcPts val="600"/>
              </a:spcAft>
              <a:buClr>
                <a:srgbClr val="327A86"/>
              </a:buClr>
              <a:buFontTx/>
              <a:buNone/>
              <a:defRPr sz="2000" baseline="0">
                <a:solidFill>
                  <a:schemeClr val="bg1"/>
                </a:solidFill>
                <a:latin typeface="Calibri"/>
                <a:ea typeface="+mn-ea"/>
                <a:cs typeface="Calibri"/>
              </a:defRPr>
            </a:lvl1pPr>
            <a:lvl2pPr marL="742950" indent="-285750" algn="l" rtl="0" eaLnBrk="1" fontAlgn="base" hangingPunct="1">
              <a:lnSpc>
                <a:spcPct val="100000"/>
              </a:lnSpc>
              <a:spcBef>
                <a:spcPct val="20000"/>
              </a:spcBef>
              <a:spcAft>
                <a:spcPts val="600"/>
              </a:spcAft>
              <a:buClr>
                <a:srgbClr val="737373"/>
              </a:buClr>
              <a:buFont typeface="Wingdings" charset="2"/>
              <a:buChar char="§"/>
              <a:defRPr sz="1800">
                <a:solidFill>
                  <a:schemeClr val="tx1"/>
                </a:solidFill>
                <a:latin typeface="Calibri"/>
                <a:ea typeface="+mn-ea"/>
                <a:cs typeface="Calibri"/>
              </a:defRPr>
            </a:lvl2pPr>
            <a:lvl3pPr marL="1143000" indent="-228600" algn="l" rtl="0" eaLnBrk="1" fontAlgn="base" hangingPunct="1">
              <a:lnSpc>
                <a:spcPct val="100000"/>
              </a:lnSpc>
              <a:spcBef>
                <a:spcPct val="20000"/>
              </a:spcBef>
              <a:spcAft>
                <a:spcPts val="600"/>
              </a:spcAft>
              <a:buClr>
                <a:srgbClr val="CBB98A"/>
              </a:buClr>
              <a:buFont typeface="Wingdings" charset="2"/>
              <a:buChar char="§"/>
              <a:defRPr>
                <a:solidFill>
                  <a:schemeClr val="tx1"/>
                </a:solidFill>
                <a:latin typeface="Calibri"/>
                <a:ea typeface="+mn-ea"/>
                <a:cs typeface="Calibri"/>
              </a:defRPr>
            </a:lvl3pPr>
            <a:lvl4pPr marL="1600200" indent="-228600" algn="l" rtl="0" eaLnBrk="1" fontAlgn="base" hangingPunct="1">
              <a:lnSpc>
                <a:spcPct val="100000"/>
              </a:lnSpc>
              <a:spcBef>
                <a:spcPct val="20000"/>
              </a:spcBef>
              <a:spcAft>
                <a:spcPts val="600"/>
              </a:spcAft>
              <a:buClr>
                <a:srgbClr val="CBB98A"/>
              </a:buClr>
              <a:buFont typeface="Wingdings" charset="2"/>
              <a:buChar char="§"/>
              <a:defRPr sz="1800">
                <a:solidFill>
                  <a:schemeClr val="tx1"/>
                </a:solidFill>
                <a:latin typeface="Calibri"/>
                <a:ea typeface="+mn-ea"/>
                <a:cs typeface="Calibri"/>
              </a:defRPr>
            </a:lvl4pPr>
            <a:lvl5pPr marL="2057400" indent="-228600" algn="l" rtl="0" eaLnBrk="1" fontAlgn="base" hangingPunct="1">
              <a:lnSpc>
                <a:spcPct val="100000"/>
              </a:lnSpc>
              <a:spcBef>
                <a:spcPct val="20000"/>
              </a:spcBef>
              <a:spcAft>
                <a:spcPts val="600"/>
              </a:spcAft>
              <a:buClr>
                <a:srgbClr val="CBB98A"/>
              </a:buClr>
              <a:buFont typeface="Wingdings" charset="2"/>
              <a:buChar char="§"/>
              <a:defRPr sz="1800">
                <a:solidFill>
                  <a:schemeClr val="tx1"/>
                </a:solidFill>
                <a:latin typeface="Calibri"/>
                <a:ea typeface="+mn-ea"/>
                <a:cs typeface="Calibri"/>
              </a:defRPr>
            </a:lvl5pPr>
            <a:lvl6pPr marL="2514600" indent="-228600" algn="l" rtl="0" eaLnBrk="1" fontAlgn="base" hangingPunct="1">
              <a:spcBef>
                <a:spcPct val="20000"/>
              </a:spcBef>
              <a:spcAft>
                <a:spcPct val="0"/>
              </a:spcAft>
              <a:buBlip>
                <a:blip r:embed="rId3"/>
              </a:buBlip>
              <a:defRPr sz="1200">
                <a:solidFill>
                  <a:schemeClr val="tx1"/>
                </a:solidFill>
                <a:latin typeface="+mn-lt"/>
                <a:ea typeface="+mn-ea"/>
              </a:defRPr>
            </a:lvl6pPr>
            <a:lvl7pPr marL="2971800" indent="-228600" algn="l" rtl="0" eaLnBrk="1" fontAlgn="base" hangingPunct="1">
              <a:spcBef>
                <a:spcPct val="20000"/>
              </a:spcBef>
              <a:spcAft>
                <a:spcPct val="0"/>
              </a:spcAft>
              <a:buBlip>
                <a:blip r:embed="rId4"/>
              </a:buBlip>
              <a:defRPr sz="1200">
                <a:solidFill>
                  <a:schemeClr val="tx1"/>
                </a:solidFill>
                <a:latin typeface="+mn-lt"/>
                <a:ea typeface="+mn-ea"/>
              </a:defRPr>
            </a:lvl7pPr>
            <a:lvl8pPr marL="3429000" indent="-228600" algn="l" rtl="0" eaLnBrk="1" fontAlgn="base" hangingPunct="1">
              <a:spcBef>
                <a:spcPct val="20000"/>
              </a:spcBef>
              <a:spcAft>
                <a:spcPct val="0"/>
              </a:spcAft>
              <a:buBlip>
                <a:blip r:embed="rId4"/>
              </a:buBlip>
              <a:defRPr sz="1200">
                <a:solidFill>
                  <a:schemeClr val="tx1"/>
                </a:solidFill>
                <a:latin typeface="+mn-lt"/>
                <a:ea typeface="+mn-ea"/>
              </a:defRPr>
            </a:lvl8pPr>
            <a:lvl9pPr marL="3886200" indent="-228600" algn="l" rtl="0" eaLnBrk="1" fontAlgn="base" hangingPunct="1">
              <a:spcBef>
                <a:spcPct val="20000"/>
              </a:spcBef>
              <a:spcAft>
                <a:spcPct val="0"/>
              </a:spcAft>
              <a:buBlip>
                <a:blip r:embed="rId4"/>
              </a:buBlip>
              <a:defRPr sz="1200">
                <a:solidFill>
                  <a:schemeClr val="tx1"/>
                </a:solidFill>
                <a:latin typeface="+mn-lt"/>
                <a:ea typeface="+mn-ea"/>
              </a:defRPr>
            </a:lvl9pPr>
          </a:lstStyle>
          <a:p>
            <a:r>
              <a:rPr lang="de-DE" sz="1800" kern="0" dirty="0"/>
              <a:t>Elke Mirwald &amp; Roland Rink</a:t>
            </a:r>
          </a:p>
        </p:txBody>
      </p:sp>
      <p:sp>
        <p:nvSpPr>
          <p:cNvPr id="2" name="Bildplatzhalter 1"/>
          <p:cNvSpPr>
            <a:spLocks noGrp="1"/>
          </p:cNvSpPr>
          <p:nvPr>
            <p:ph type="pic" sz="quarter" idx="10"/>
          </p:nvPr>
        </p:nvSpPr>
        <p:spPr/>
      </p:sp>
      <p:pic>
        <p:nvPicPr>
          <p:cNvPr id="6" name="Bildplatzhalter 2"/>
          <p:cNvPicPr>
            <a:picLocks noChangeAspect="1"/>
          </p:cNvPicPr>
          <p:nvPr/>
        </p:nvPicPr>
        <p:blipFill>
          <a:blip r:embed="rId5">
            <a:extLst>
              <a:ext uri="{28A0092B-C50C-407E-A947-70E740481C1C}">
                <a14:useLocalDpi xmlns:a14="http://schemas.microsoft.com/office/drawing/2010/main" val="0"/>
              </a:ext>
            </a:extLst>
          </a:blip>
          <a:srcRect t="26961" b="26961"/>
          <a:stretch>
            <a:fillRect/>
          </a:stretch>
        </p:blipFill>
        <p:spPr bwMode="auto">
          <a:xfrm>
            <a:off x="0" y="765174"/>
            <a:ext cx="9144000" cy="2807841"/>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4" name="Picture 2"/>
          <p:cNvPicPr>
            <a:picLocks noChangeAspect="1" noChangeArrowheads="1"/>
          </p:cNvPicPr>
          <p:nvPr/>
        </p:nvPicPr>
        <p:blipFill>
          <a:blip r:embed="rId3"/>
          <a:srcRect/>
          <a:stretch>
            <a:fillRect/>
          </a:stretch>
        </p:blipFill>
        <p:spPr bwMode="auto">
          <a:xfrm>
            <a:off x="3492500" y="908720"/>
            <a:ext cx="5651500" cy="6021288"/>
          </a:xfrm>
          <a:prstGeom prst="rect">
            <a:avLst/>
          </a:prstGeom>
          <a:noFill/>
          <a:ln w="9525">
            <a:noFill/>
            <a:miter lim="800000"/>
            <a:headEnd/>
            <a:tailEnd/>
          </a:ln>
        </p:spPr>
      </p:pic>
      <p:sp>
        <p:nvSpPr>
          <p:cNvPr id="4" name="Titel 3"/>
          <p:cNvSpPr>
            <a:spLocks noGrp="1"/>
          </p:cNvSpPr>
          <p:nvPr>
            <p:ph type="title"/>
          </p:nvPr>
        </p:nvSpPr>
        <p:spPr/>
        <p:txBody>
          <a:bodyPr>
            <a:normAutofit/>
          </a:bodyPr>
          <a:lstStyle/>
          <a:p>
            <a:pPr lvl="0"/>
            <a:r>
              <a:rPr lang="de-DE" dirty="0">
                <a:latin typeface="Calibri" pitchFamily="34" charset="0"/>
              </a:rPr>
              <a:t>Reflexion der Praxisphase – unterrichtspraktisch</a:t>
            </a:r>
            <a:endParaRPr lang="de-DE" dirty="0"/>
          </a:p>
        </p:txBody>
      </p:sp>
      <p:sp>
        <p:nvSpPr>
          <p:cNvPr id="5" name="Inhaltsplatzhalter 4"/>
          <p:cNvSpPr>
            <a:spLocks noGrp="1"/>
          </p:cNvSpPr>
          <p:nvPr>
            <p:ph idx="1"/>
          </p:nvPr>
        </p:nvSpPr>
        <p:spPr>
          <a:xfrm>
            <a:off x="323528" y="1124744"/>
            <a:ext cx="8424936" cy="5400600"/>
          </a:xfrm>
        </p:spPr>
        <p:txBody>
          <a:bodyPr/>
          <a:lstStyle/>
          <a:p>
            <a:pPr marL="0" lvl="0" indent="0">
              <a:buNone/>
            </a:pPr>
            <a:r>
              <a:rPr lang="de-DE" dirty="0">
                <a:solidFill>
                  <a:srgbClr val="327A86"/>
                </a:solidFill>
                <a:latin typeface="Calibri" pitchFamily="34" charset="0"/>
              </a:rPr>
              <a:t>(Arbeitsblatt und </a:t>
            </a:r>
            <a:br>
              <a:rPr lang="de-DE" dirty="0">
                <a:solidFill>
                  <a:srgbClr val="327A86"/>
                </a:solidFill>
                <a:latin typeface="Calibri" pitchFamily="34" charset="0"/>
              </a:rPr>
            </a:br>
            <a:r>
              <a:rPr lang="de-DE" dirty="0">
                <a:solidFill>
                  <a:srgbClr val="327A86"/>
                </a:solidFill>
                <a:latin typeface="Calibri" pitchFamily="34" charset="0"/>
              </a:rPr>
              <a:t>Word-Vorlage)</a:t>
            </a:r>
          </a:p>
          <a:p>
            <a:pPr marL="0" indent="0">
              <a:buNone/>
            </a:pPr>
            <a:endParaRPr lang="de-DE"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hteck 6"/>
          <p:cNvSpPr/>
          <p:nvPr/>
        </p:nvSpPr>
        <p:spPr bwMode="auto">
          <a:xfrm>
            <a:off x="-396552" y="1988840"/>
            <a:ext cx="8424936" cy="4032448"/>
          </a:xfrm>
          <a:prstGeom prst="rect">
            <a:avLst/>
          </a:prstGeom>
          <a:solidFill>
            <a:schemeClr val="accent1">
              <a:alpha val="2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dirty="0">
              <a:solidFill>
                <a:schemeClr val="accent2"/>
              </a:solidFill>
              <a:latin typeface="Calibri" panose="020F0502020204030204" pitchFamily="34" charset="0"/>
            </a:endParaRPr>
          </a:p>
        </p:txBody>
      </p:sp>
      <p:sp>
        <p:nvSpPr>
          <p:cNvPr id="2" name="Titel 1"/>
          <p:cNvSpPr>
            <a:spLocks noGrp="1"/>
          </p:cNvSpPr>
          <p:nvPr>
            <p:ph type="title"/>
          </p:nvPr>
        </p:nvSpPr>
        <p:spPr/>
        <p:txBody>
          <a:bodyPr>
            <a:normAutofit/>
          </a:bodyPr>
          <a:lstStyle/>
          <a:p>
            <a:r>
              <a:rPr lang="de-DE" dirty="0"/>
              <a:t>Reflexion der Praxisphase – unterrichtspraktisch</a:t>
            </a:r>
          </a:p>
        </p:txBody>
      </p:sp>
      <p:sp>
        <p:nvSpPr>
          <p:cNvPr id="5" name="Rectangle 3"/>
          <p:cNvSpPr>
            <a:spLocks noGrp="1" noChangeArrowheads="1"/>
          </p:cNvSpPr>
          <p:nvPr>
            <p:ph idx="4294967295"/>
          </p:nvPr>
        </p:nvSpPr>
        <p:spPr>
          <a:xfrm>
            <a:off x="324000" y="2780928"/>
            <a:ext cx="7488237" cy="1512887"/>
          </a:xfrm>
        </p:spPr>
        <p:txBody>
          <a:bodyPr/>
          <a:lstStyle/>
          <a:p>
            <a:pPr marL="0" indent="0">
              <a:buClrTx/>
              <a:buNone/>
            </a:pPr>
            <a:r>
              <a:rPr lang="de-DE" altLang="de-DE" b="1" dirty="0">
                <a:latin typeface="Calibri" pitchFamily="34" charset="0"/>
                <a:cs typeface="Calibri" pitchFamily="34" charset="0"/>
              </a:rPr>
              <a:t>Stellen Sie sich gegenseitig Ihre erprobten Unterrichtsbeispiele vor.</a:t>
            </a:r>
          </a:p>
          <a:p>
            <a:pPr marL="674688" lvl="1" indent="-311150">
              <a:spcBef>
                <a:spcPct val="0"/>
              </a:spcBef>
              <a:spcAft>
                <a:spcPct val="0"/>
              </a:spcAft>
              <a:buClr>
                <a:srgbClr val="327A86"/>
              </a:buClr>
              <a:buFont typeface="Wingdings" pitchFamily="2" charset="2"/>
              <a:buChar char="§"/>
            </a:pPr>
            <a:r>
              <a:rPr lang="de-DE" altLang="de-DE" kern="1200" dirty="0">
                <a:latin typeface="Calibri" pitchFamily="34" charset="0"/>
                <a:ea typeface="MS PGothic" pitchFamily="34" charset="-128"/>
                <a:cs typeface="Calibri" pitchFamily="34" charset="0"/>
              </a:rPr>
              <a:t>Ziel/Anforderungen an Kinder, Inhalte</a:t>
            </a:r>
            <a:r>
              <a:rPr lang="de-DE" altLang="de-DE" dirty="0">
                <a:latin typeface="Calibri" pitchFamily="34" charset="0"/>
                <a:cs typeface="Calibri" pitchFamily="34" charset="0"/>
              </a:rPr>
              <a:t>, Methoden</a:t>
            </a:r>
          </a:p>
          <a:p>
            <a:pPr marL="674688" lvl="1" indent="-311150">
              <a:spcBef>
                <a:spcPct val="0"/>
              </a:spcBef>
              <a:spcAft>
                <a:spcPct val="0"/>
              </a:spcAft>
              <a:buClr>
                <a:srgbClr val="327A86"/>
              </a:buClr>
              <a:buFont typeface="Wingdings" pitchFamily="2" charset="2"/>
              <a:buChar char="§"/>
            </a:pPr>
            <a:r>
              <a:rPr lang="de-DE" altLang="de-DE" dirty="0">
                <a:latin typeface="Calibri" pitchFamily="34" charset="0"/>
                <a:cs typeface="Calibri" pitchFamily="34" charset="0"/>
              </a:rPr>
              <a:t>Schülerarbeiten/Schwierigkeiten</a:t>
            </a:r>
            <a:endParaRPr lang="de-DE" altLang="de-DE" i="1" dirty="0">
              <a:latin typeface="Calibri" pitchFamily="34" charset="0"/>
              <a:cs typeface="Calibri" pitchFamily="34" charset="0"/>
            </a:endParaRPr>
          </a:p>
        </p:txBody>
      </p:sp>
      <p:sp>
        <p:nvSpPr>
          <p:cNvPr id="6" name="Rectangle 4"/>
          <p:cNvSpPr>
            <a:spLocks noChangeArrowheads="1"/>
          </p:cNvSpPr>
          <p:nvPr/>
        </p:nvSpPr>
        <p:spPr bwMode="auto">
          <a:xfrm>
            <a:off x="324000" y="4365104"/>
            <a:ext cx="7848550" cy="1512887"/>
          </a:xfrm>
          <a:prstGeom prst="rect">
            <a:avLst/>
          </a:prstGeom>
          <a:noFill/>
          <a:ln w="9525">
            <a:noFill/>
            <a:miter lim="800000"/>
            <a:headEnd/>
            <a:tailEnd/>
          </a:ln>
        </p:spPr>
        <p:txBody>
          <a:bodyPr lIns="0" tIns="0"/>
          <a:lstStyle/>
          <a:p>
            <a:pPr marL="341313" indent="-342900">
              <a:spcBef>
                <a:spcPts val="575"/>
              </a:spcBef>
              <a:spcAft>
                <a:spcPts val="600"/>
              </a:spcAft>
              <a:buClr>
                <a:schemeClr val="accent1"/>
              </a:buClr>
            </a:pPr>
            <a:r>
              <a:rPr lang="de-DE" altLang="de-DE" sz="2000" b="1" dirty="0">
                <a:latin typeface="Calibri" pitchFamily="34" charset="0"/>
                <a:cs typeface="Calibri" pitchFamily="34" charset="0"/>
              </a:rPr>
              <a:t>Informieren Sie sich über die anderen Doppeljahrgangsstufen.</a:t>
            </a:r>
          </a:p>
          <a:p>
            <a:pPr marL="742950" lvl="1" indent="-285750">
              <a:buClr>
                <a:srgbClr val="327A86"/>
              </a:buClr>
              <a:buFont typeface="Wingdings" pitchFamily="2" charset="2"/>
              <a:buChar char="§"/>
            </a:pPr>
            <a:r>
              <a:rPr lang="de-DE" altLang="de-DE" sz="1800" dirty="0">
                <a:latin typeface="Calibri" pitchFamily="34" charset="0"/>
                <a:cs typeface="Calibri" pitchFamily="34" charset="0"/>
              </a:rPr>
              <a:t>Finden Sie Anknüpfungspunkte.</a:t>
            </a:r>
          </a:p>
          <a:p>
            <a:pPr marL="742950" lvl="1" indent="-285750">
              <a:buClr>
                <a:srgbClr val="327A86"/>
              </a:buClr>
              <a:buFont typeface="Wingdings" pitchFamily="2" charset="2"/>
              <a:buChar char="§"/>
            </a:pPr>
            <a:r>
              <a:rPr lang="de-DE" altLang="de-DE" sz="1800" dirty="0">
                <a:latin typeface="Calibri" pitchFamily="34" charset="0"/>
                <a:cs typeface="Calibri" pitchFamily="34" charset="0"/>
              </a:rPr>
              <a:t>Haben Sie (Nach-)Fragen?</a:t>
            </a:r>
          </a:p>
          <a:p>
            <a:pPr marL="742950" lvl="1" indent="-285750">
              <a:buClr>
                <a:srgbClr val="327A86"/>
              </a:buClr>
              <a:buFont typeface="Wingdings" pitchFamily="2" charset="2"/>
              <a:buChar char="§"/>
            </a:pPr>
            <a:r>
              <a:rPr lang="de-DE" altLang="de-DE" sz="1800" dirty="0">
                <a:latin typeface="Calibri" pitchFamily="34" charset="0"/>
                <a:cs typeface="Calibri" pitchFamily="34" charset="0"/>
              </a:rPr>
              <a:t>Finden Sie weitere Ideen.</a:t>
            </a:r>
          </a:p>
        </p:txBody>
      </p:sp>
      <p:sp>
        <p:nvSpPr>
          <p:cNvPr id="8" name="Rechteck 7"/>
          <p:cNvSpPr/>
          <p:nvPr/>
        </p:nvSpPr>
        <p:spPr>
          <a:xfrm>
            <a:off x="324000" y="2031231"/>
            <a:ext cx="6984776" cy="461665"/>
          </a:xfrm>
          <a:prstGeom prst="rect">
            <a:avLst/>
          </a:prstGeom>
        </p:spPr>
        <p:txBody>
          <a:bodyPr wrap="square">
            <a:spAutoFit/>
          </a:bodyPr>
          <a:lstStyle/>
          <a:p>
            <a:pPr>
              <a:spcAft>
                <a:spcPts val="300"/>
              </a:spcAft>
            </a:pPr>
            <a:r>
              <a:rPr lang="en-GB" b="1" dirty="0" err="1">
                <a:latin typeface="Calibri" panose="020F0502020204030204" pitchFamily="34" charset="0"/>
              </a:rPr>
              <a:t>Galerierundgang</a:t>
            </a:r>
            <a:r>
              <a:rPr lang="en-GB" b="1" dirty="0">
                <a:latin typeface="Calibri" panose="020F0502020204030204" pitchFamily="34"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5"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blinds(vertical)">
                                      <p:cBhvr>
                                        <p:cTn id="7" dur="1000"/>
                                        <p:tgtEl>
                                          <p:spTgt spid="6">
                                            <p:txEl>
                                              <p:pRg st="0" end="0"/>
                                            </p:txEl>
                                          </p:spTgt>
                                        </p:tgtEl>
                                      </p:cBhvr>
                                    </p:animEffect>
                                  </p:childTnLst>
                                </p:cTn>
                              </p:par>
                              <p:par>
                                <p:cTn id="8" presetID="3" presetClass="entr" presetSubtype="5" fill="hold" nodeType="withEffect">
                                  <p:stCondLst>
                                    <p:cond delay="0"/>
                                  </p:stCondLst>
                                  <p:childTnLst>
                                    <p:set>
                                      <p:cBhvr>
                                        <p:cTn id="9" dur="1" fill="hold">
                                          <p:stCondLst>
                                            <p:cond delay="0"/>
                                          </p:stCondLst>
                                        </p:cTn>
                                        <p:tgtEl>
                                          <p:spTgt spid="6">
                                            <p:txEl>
                                              <p:pRg st="1" end="1"/>
                                            </p:txEl>
                                          </p:spTgt>
                                        </p:tgtEl>
                                        <p:attrNameLst>
                                          <p:attrName>style.visibility</p:attrName>
                                        </p:attrNameLst>
                                      </p:cBhvr>
                                      <p:to>
                                        <p:strVal val="visible"/>
                                      </p:to>
                                    </p:set>
                                    <p:animEffect transition="in" filter="blinds(vertical)">
                                      <p:cBhvr>
                                        <p:cTn id="10" dur="1000"/>
                                        <p:tgtEl>
                                          <p:spTgt spid="6">
                                            <p:txEl>
                                              <p:pRg st="1" end="1"/>
                                            </p:txEl>
                                          </p:spTgt>
                                        </p:tgtEl>
                                      </p:cBhvr>
                                    </p:animEffect>
                                  </p:childTnLst>
                                </p:cTn>
                              </p:par>
                              <p:par>
                                <p:cTn id="11" presetID="3" presetClass="entr" presetSubtype="5" fill="hold" nodeType="withEffect">
                                  <p:stCondLst>
                                    <p:cond delay="0"/>
                                  </p:stCondLst>
                                  <p:childTnLst>
                                    <p:set>
                                      <p:cBhvr>
                                        <p:cTn id="12" dur="1" fill="hold">
                                          <p:stCondLst>
                                            <p:cond delay="0"/>
                                          </p:stCondLst>
                                        </p:cTn>
                                        <p:tgtEl>
                                          <p:spTgt spid="6">
                                            <p:txEl>
                                              <p:pRg st="2" end="2"/>
                                            </p:txEl>
                                          </p:spTgt>
                                        </p:tgtEl>
                                        <p:attrNameLst>
                                          <p:attrName>style.visibility</p:attrName>
                                        </p:attrNameLst>
                                      </p:cBhvr>
                                      <p:to>
                                        <p:strVal val="visible"/>
                                      </p:to>
                                    </p:set>
                                    <p:animEffect transition="in" filter="blinds(vertical)">
                                      <p:cBhvr>
                                        <p:cTn id="13" dur="1000"/>
                                        <p:tgtEl>
                                          <p:spTgt spid="6">
                                            <p:txEl>
                                              <p:pRg st="2" end="2"/>
                                            </p:txEl>
                                          </p:spTgt>
                                        </p:tgtEl>
                                      </p:cBhvr>
                                    </p:animEffect>
                                  </p:childTnLst>
                                </p:cTn>
                              </p:par>
                              <p:par>
                                <p:cTn id="14" presetID="3" presetClass="entr" presetSubtype="5" fill="hold" nodeType="withEffect">
                                  <p:stCondLst>
                                    <p:cond delay="0"/>
                                  </p:stCondLst>
                                  <p:childTnLst>
                                    <p:set>
                                      <p:cBhvr>
                                        <p:cTn id="15" dur="1" fill="hold">
                                          <p:stCondLst>
                                            <p:cond delay="0"/>
                                          </p:stCondLst>
                                        </p:cTn>
                                        <p:tgtEl>
                                          <p:spTgt spid="6">
                                            <p:txEl>
                                              <p:pRg st="3" end="3"/>
                                            </p:txEl>
                                          </p:spTgt>
                                        </p:tgtEl>
                                        <p:attrNameLst>
                                          <p:attrName>style.visibility</p:attrName>
                                        </p:attrNameLst>
                                      </p:cBhvr>
                                      <p:to>
                                        <p:strVal val="visible"/>
                                      </p:to>
                                    </p:set>
                                    <p:animEffect transition="in" filter="blinds(vertical)">
                                      <p:cBhvr>
                                        <p:cTn id="16" dur="10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hteck 6"/>
          <p:cNvSpPr/>
          <p:nvPr/>
        </p:nvSpPr>
        <p:spPr bwMode="auto">
          <a:xfrm>
            <a:off x="-396552" y="1988840"/>
            <a:ext cx="9217024" cy="3240360"/>
          </a:xfrm>
          <a:prstGeom prst="rect">
            <a:avLst/>
          </a:prstGeom>
          <a:solidFill>
            <a:schemeClr val="accent1">
              <a:alpha val="2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dirty="0">
              <a:solidFill>
                <a:schemeClr val="accent2"/>
              </a:solidFill>
              <a:latin typeface="Calibri" panose="020F0502020204030204" pitchFamily="34" charset="0"/>
            </a:endParaRPr>
          </a:p>
        </p:txBody>
      </p:sp>
      <p:sp>
        <p:nvSpPr>
          <p:cNvPr id="10242" name="Inhaltsplatzhalter 2"/>
          <p:cNvSpPr>
            <a:spLocks noGrp="1"/>
          </p:cNvSpPr>
          <p:nvPr>
            <p:ph idx="4294967295"/>
          </p:nvPr>
        </p:nvSpPr>
        <p:spPr>
          <a:xfrm>
            <a:off x="324000" y="1628800"/>
            <a:ext cx="7992888" cy="4527550"/>
          </a:xfrm>
        </p:spPr>
        <p:txBody>
          <a:bodyPr/>
          <a:lstStyle/>
          <a:p>
            <a:pPr marL="0" indent="0">
              <a:buFont typeface="Arial" panose="020B0604020202020204" pitchFamily="34" charset="0"/>
              <a:buNone/>
            </a:pPr>
            <a:r>
              <a:rPr lang="de-DE" altLang="de-DE" dirty="0"/>
              <a:t>Aufgabe der </a:t>
            </a:r>
            <a:r>
              <a:rPr lang="de-DE" altLang="de-DE" b="1" dirty="0"/>
              <a:t>Gruppe 1</a:t>
            </a:r>
            <a:r>
              <a:rPr lang="de-DE" altLang="de-DE" dirty="0"/>
              <a:t> war:</a:t>
            </a:r>
          </a:p>
          <a:p>
            <a:pPr marL="0" indent="0">
              <a:spcBef>
                <a:spcPts val="1200"/>
              </a:spcBef>
              <a:buFont typeface="Arial" panose="020B0604020202020204" pitchFamily="34" charset="0"/>
              <a:buNone/>
            </a:pPr>
            <a:r>
              <a:rPr lang="de-DE" altLang="de-DE" b="1" dirty="0"/>
              <a:t>Beobachten eines Modellierungsprozesses einer Fermi-Aufgabe   </a:t>
            </a:r>
          </a:p>
          <a:p>
            <a:pPr marL="400950" lvl="1" indent="0">
              <a:buFont typeface="Arial" panose="020B0604020202020204" pitchFamily="34" charset="0"/>
              <a:buNone/>
            </a:pPr>
            <a:r>
              <a:rPr lang="de-DE" altLang="de-DE" dirty="0"/>
              <a:t>a) Wie viele Kinder (Gruppen) konnten die Aufgabe lösen?</a:t>
            </a:r>
          </a:p>
          <a:p>
            <a:pPr marL="400950" lvl="1" indent="0">
              <a:buFont typeface="Arial" panose="020B0604020202020204" pitchFamily="34" charset="0"/>
              <a:buNone/>
            </a:pPr>
            <a:r>
              <a:rPr lang="de-DE" altLang="de-DE" dirty="0"/>
              <a:t>b) Wie verlief/en bei den Kindern der/die Modellierungsprozess/e?</a:t>
            </a:r>
          </a:p>
          <a:p>
            <a:pPr marL="400950" lvl="1" indent="0">
              <a:buFont typeface="Arial" panose="020B0604020202020204" pitchFamily="34" charset="0"/>
              <a:buNone/>
            </a:pPr>
            <a:r>
              <a:rPr lang="de-DE" altLang="de-DE" dirty="0"/>
              <a:t>c) Was gelang gut und wo gab es Probleme?</a:t>
            </a:r>
          </a:p>
          <a:p>
            <a:pPr marL="400950" lvl="1" indent="0">
              <a:spcAft>
                <a:spcPts val="0"/>
              </a:spcAft>
              <a:buFont typeface="Arial" panose="020B0604020202020204" pitchFamily="34" charset="0"/>
              <a:buNone/>
            </a:pPr>
            <a:r>
              <a:rPr lang="de-DE" altLang="de-DE" dirty="0"/>
              <a:t>d) In welcher Phase des Modellierungsprozesses traten besondere   </a:t>
            </a:r>
          </a:p>
          <a:p>
            <a:pPr marL="400950" lvl="1" indent="0">
              <a:spcBef>
                <a:spcPts val="0"/>
              </a:spcBef>
              <a:spcAft>
                <a:spcPts val="0"/>
              </a:spcAft>
              <a:buFont typeface="Arial" panose="020B0604020202020204" pitchFamily="34" charset="0"/>
              <a:buNone/>
            </a:pPr>
            <a:r>
              <a:rPr lang="de-DE" altLang="de-DE" dirty="0"/>
              <a:t>Schwierigkeiten auf? Welche waren es?  </a:t>
            </a:r>
          </a:p>
          <a:p>
            <a:pPr marL="400950" lvl="1" indent="0">
              <a:spcAft>
                <a:spcPts val="0"/>
              </a:spcAft>
              <a:buFont typeface="Arial" panose="020B0604020202020204" pitchFamily="34" charset="0"/>
              <a:buNone/>
            </a:pPr>
            <a:r>
              <a:rPr lang="de-DE" altLang="de-DE" dirty="0"/>
              <a:t>e) Wie viele Kinder konnten mit der Aufgabe nichts anfangen? Kennen Sie </a:t>
            </a:r>
          </a:p>
          <a:p>
            <a:pPr marL="400950" lvl="1" indent="0">
              <a:spcBef>
                <a:spcPts val="0"/>
              </a:spcBef>
              <a:spcAft>
                <a:spcPts val="0"/>
              </a:spcAft>
              <a:buFont typeface="Arial" panose="020B0604020202020204" pitchFamily="34" charset="0"/>
              <a:buNone/>
            </a:pPr>
            <a:r>
              <a:rPr lang="de-DE" altLang="de-DE" dirty="0"/>
              <a:t>dafür die Ursachen?</a:t>
            </a:r>
          </a:p>
        </p:txBody>
      </p:sp>
      <p:sp>
        <p:nvSpPr>
          <p:cNvPr id="6" name="Titel 5"/>
          <p:cNvSpPr>
            <a:spLocks noGrp="1"/>
          </p:cNvSpPr>
          <p:nvPr>
            <p:ph type="title"/>
          </p:nvPr>
        </p:nvSpPr>
        <p:spPr/>
        <p:txBody>
          <a:bodyPr>
            <a:normAutofit/>
          </a:bodyPr>
          <a:lstStyle/>
          <a:p>
            <a:pPr lvl="0"/>
            <a:r>
              <a:rPr lang="de-DE" dirty="0"/>
              <a:t>Reflexion der Praxisphase – unterrichtspraktisch</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hteck 6"/>
          <p:cNvSpPr/>
          <p:nvPr/>
        </p:nvSpPr>
        <p:spPr bwMode="auto">
          <a:xfrm>
            <a:off x="-396552" y="1988840"/>
            <a:ext cx="9217024" cy="3240360"/>
          </a:xfrm>
          <a:prstGeom prst="rect">
            <a:avLst/>
          </a:prstGeom>
          <a:solidFill>
            <a:schemeClr val="accent1">
              <a:alpha val="2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dirty="0">
              <a:solidFill>
                <a:schemeClr val="accent2"/>
              </a:solidFill>
              <a:latin typeface="Calibri" panose="020F0502020204030204" pitchFamily="34" charset="0"/>
            </a:endParaRPr>
          </a:p>
        </p:txBody>
      </p:sp>
      <p:sp>
        <p:nvSpPr>
          <p:cNvPr id="10242" name="Inhaltsplatzhalter 2"/>
          <p:cNvSpPr>
            <a:spLocks noGrp="1"/>
          </p:cNvSpPr>
          <p:nvPr>
            <p:ph idx="4294967295"/>
          </p:nvPr>
        </p:nvSpPr>
        <p:spPr>
          <a:xfrm>
            <a:off x="324000" y="1628800"/>
            <a:ext cx="7992888" cy="4527550"/>
          </a:xfrm>
        </p:spPr>
        <p:txBody>
          <a:bodyPr/>
          <a:lstStyle/>
          <a:p>
            <a:pPr marL="0" indent="0">
              <a:buFont typeface="Arial" panose="020B0604020202020204" pitchFamily="34" charset="0"/>
              <a:buNone/>
            </a:pPr>
            <a:r>
              <a:rPr lang="de-DE" altLang="de-DE" dirty="0"/>
              <a:t>Aufgabe der </a:t>
            </a:r>
            <a:r>
              <a:rPr lang="de-DE" altLang="de-DE" b="1" dirty="0"/>
              <a:t>Gruppe 2</a:t>
            </a:r>
            <a:r>
              <a:rPr lang="de-DE" altLang="de-DE" dirty="0"/>
              <a:t> war:</a:t>
            </a:r>
          </a:p>
        </p:txBody>
      </p:sp>
      <p:sp>
        <p:nvSpPr>
          <p:cNvPr id="6" name="Titel 5"/>
          <p:cNvSpPr>
            <a:spLocks noGrp="1"/>
          </p:cNvSpPr>
          <p:nvPr>
            <p:ph type="title"/>
          </p:nvPr>
        </p:nvSpPr>
        <p:spPr/>
        <p:txBody>
          <a:bodyPr>
            <a:normAutofit/>
          </a:bodyPr>
          <a:lstStyle/>
          <a:p>
            <a:pPr lvl="0"/>
            <a:r>
              <a:rPr lang="de-DE" dirty="0"/>
              <a:t>Reflexion der Praxisphase – unterrichtspraktisch</a:t>
            </a:r>
          </a:p>
        </p:txBody>
      </p:sp>
      <p:sp>
        <p:nvSpPr>
          <p:cNvPr id="5" name="Inhaltsplatzhalter 2"/>
          <p:cNvSpPr txBox="1">
            <a:spLocks/>
          </p:cNvSpPr>
          <p:nvPr/>
        </p:nvSpPr>
        <p:spPr bwMode="auto">
          <a:xfrm>
            <a:off x="323528" y="1628800"/>
            <a:ext cx="7992888" cy="4527550"/>
          </a:xfrm>
          <a:prstGeom prst="rect">
            <a:avLst/>
          </a:prstGeom>
          <a:noFill/>
          <a:ln w="9525">
            <a:noFill/>
            <a:miter lim="800000"/>
            <a:headEnd/>
            <a:tailEnd/>
          </a:ln>
        </p:spPr>
        <p:txBody>
          <a:bodyPr vert="horz" wrap="square" lIns="90000" tIns="0" rIns="91440" bIns="45720" numCol="1" anchor="t" anchorCtr="0" compatLnSpc="1">
            <a:prstTxWarp prst="textNoShape">
              <a:avLst/>
            </a:prstTxWarp>
          </a:bodyPr>
          <a:lstStyle/>
          <a:p>
            <a:pPr marL="0" marR="0" lvl="0" indent="0" algn="l" defTabSz="914400" rtl="0" eaLnBrk="1" fontAlgn="base" latinLnBrk="0" hangingPunct="1">
              <a:lnSpc>
                <a:spcPct val="100000"/>
              </a:lnSpc>
              <a:spcBef>
                <a:spcPts val="576"/>
              </a:spcBef>
              <a:spcAft>
                <a:spcPts val="600"/>
              </a:spcAft>
              <a:buClr>
                <a:srgbClr val="327A86"/>
              </a:buClr>
              <a:buSzTx/>
              <a:buFont typeface="Arial" panose="020B0604020202020204" pitchFamily="34" charset="0"/>
              <a:buNone/>
              <a:tabLst/>
              <a:defRPr/>
            </a:pPr>
            <a:r>
              <a:rPr kumimoji="0" lang="de-DE" altLang="de-DE" sz="2000" b="0" i="0" u="none" strike="noStrike" kern="0" cap="none" spc="0" normalizeH="0" baseline="0" noProof="0" dirty="0">
                <a:ln>
                  <a:noFill/>
                </a:ln>
                <a:solidFill>
                  <a:schemeClr val="tx1"/>
                </a:solidFill>
                <a:effectLst/>
                <a:uLnTx/>
                <a:uFillTx/>
                <a:latin typeface="Calibri"/>
                <a:ea typeface="+mn-ea"/>
                <a:cs typeface="Calibri"/>
              </a:rPr>
              <a:t>Aufgabe der </a:t>
            </a:r>
            <a:r>
              <a:rPr kumimoji="0" lang="de-DE" altLang="de-DE" sz="2000" b="1" i="0" u="none" strike="noStrike" kern="0" cap="none" spc="0" normalizeH="0" baseline="0" noProof="0" dirty="0">
                <a:ln>
                  <a:noFill/>
                </a:ln>
                <a:solidFill>
                  <a:schemeClr val="tx1"/>
                </a:solidFill>
                <a:effectLst/>
                <a:uLnTx/>
                <a:uFillTx/>
                <a:latin typeface="Calibri"/>
                <a:ea typeface="+mn-ea"/>
                <a:cs typeface="Calibri"/>
              </a:rPr>
              <a:t>Gruppe 2 </a:t>
            </a:r>
            <a:r>
              <a:rPr kumimoji="0" lang="de-DE" altLang="de-DE" sz="2000" b="0" i="0" u="none" strike="noStrike" kern="0" cap="none" spc="0" normalizeH="0" baseline="0" noProof="0" dirty="0">
                <a:ln>
                  <a:noFill/>
                </a:ln>
                <a:solidFill>
                  <a:schemeClr val="tx1"/>
                </a:solidFill>
                <a:effectLst/>
                <a:uLnTx/>
                <a:uFillTx/>
                <a:latin typeface="Calibri"/>
                <a:ea typeface="+mn-ea"/>
                <a:cs typeface="Calibri"/>
              </a:rPr>
              <a:t>war:</a:t>
            </a:r>
          </a:p>
          <a:p>
            <a:pPr marL="0" marR="0" lvl="0" indent="0" algn="l" defTabSz="914400" rtl="0" eaLnBrk="1" fontAlgn="base" latinLnBrk="0" hangingPunct="1">
              <a:lnSpc>
                <a:spcPct val="100000"/>
              </a:lnSpc>
              <a:spcBef>
                <a:spcPts val="1200"/>
              </a:spcBef>
              <a:spcAft>
                <a:spcPts val="600"/>
              </a:spcAft>
              <a:buClr>
                <a:srgbClr val="327A86"/>
              </a:buClr>
              <a:buSzTx/>
              <a:buFont typeface="Arial" panose="020B0604020202020204" pitchFamily="34" charset="0"/>
              <a:buNone/>
              <a:tabLst/>
              <a:defRPr/>
            </a:pPr>
            <a:r>
              <a:rPr kumimoji="0" lang="de-DE" altLang="de-DE" sz="2000" b="1" i="0" u="none" strike="noStrike" kern="0" cap="none" spc="0" normalizeH="0" baseline="0" noProof="0" dirty="0">
                <a:ln>
                  <a:noFill/>
                </a:ln>
                <a:solidFill>
                  <a:schemeClr val="tx1"/>
                </a:solidFill>
                <a:effectLst/>
                <a:uLnTx/>
                <a:uFillTx/>
                <a:latin typeface="Calibri"/>
                <a:ea typeface="+mn-ea"/>
                <a:cs typeface="Calibri"/>
              </a:rPr>
              <a:t>Beobachten eines Problemlöseprozesses einer Problemaufgabe   </a:t>
            </a:r>
          </a:p>
          <a:p>
            <a:pPr marL="400950" marR="0" lvl="1" indent="0" algn="l" defTabSz="914400" rtl="0" eaLnBrk="1" fontAlgn="base" latinLnBrk="0" hangingPunct="1">
              <a:lnSpc>
                <a:spcPct val="100000"/>
              </a:lnSpc>
              <a:spcBef>
                <a:spcPct val="20000"/>
              </a:spcBef>
              <a:spcAft>
                <a:spcPts val="600"/>
              </a:spcAft>
              <a:buClr>
                <a:srgbClr val="737373"/>
              </a:buClr>
              <a:buSzTx/>
              <a:buFont typeface="Arial" panose="020B0604020202020204" pitchFamily="34" charset="0"/>
              <a:buNone/>
              <a:tabLst/>
              <a:defRPr/>
            </a:pPr>
            <a:r>
              <a:rPr kumimoji="0" lang="de-DE" altLang="de-DE" sz="1800" b="0" i="0" u="none" strike="noStrike" kern="0" cap="none" spc="0" normalizeH="0" baseline="0" noProof="0" dirty="0">
                <a:ln>
                  <a:noFill/>
                </a:ln>
                <a:solidFill>
                  <a:schemeClr val="tx1"/>
                </a:solidFill>
                <a:effectLst/>
                <a:uLnTx/>
                <a:uFillTx/>
                <a:latin typeface="Calibri"/>
                <a:ea typeface="+mn-ea"/>
                <a:cs typeface="Calibri"/>
              </a:rPr>
              <a:t>a) Wie viele Kinder (Gruppen) konnten die Aufgabe lösen?</a:t>
            </a:r>
          </a:p>
          <a:p>
            <a:pPr marL="400950" marR="0" lvl="1" indent="0" algn="l" defTabSz="914400" rtl="0" eaLnBrk="1" fontAlgn="base" latinLnBrk="0" hangingPunct="1">
              <a:lnSpc>
                <a:spcPct val="100000"/>
              </a:lnSpc>
              <a:spcBef>
                <a:spcPct val="20000"/>
              </a:spcBef>
              <a:spcAft>
                <a:spcPts val="600"/>
              </a:spcAft>
              <a:buClr>
                <a:srgbClr val="737373"/>
              </a:buClr>
              <a:buSzTx/>
              <a:buFont typeface="Arial" panose="020B0604020202020204" pitchFamily="34" charset="0"/>
              <a:buNone/>
              <a:tabLst/>
              <a:defRPr/>
            </a:pPr>
            <a:r>
              <a:rPr kumimoji="0" lang="de-DE" altLang="de-DE" sz="1800" b="0" i="0" u="none" strike="noStrike" kern="0" cap="none" spc="0" normalizeH="0" baseline="0" noProof="0" dirty="0">
                <a:ln>
                  <a:noFill/>
                </a:ln>
                <a:solidFill>
                  <a:schemeClr val="tx1"/>
                </a:solidFill>
                <a:effectLst/>
                <a:uLnTx/>
                <a:uFillTx/>
                <a:latin typeface="Calibri"/>
                <a:ea typeface="+mn-ea"/>
                <a:cs typeface="Calibri"/>
              </a:rPr>
              <a:t>b) Wie verlief/en bei den Kindern der/die Problemlöseprozess/e?</a:t>
            </a:r>
          </a:p>
          <a:p>
            <a:pPr marL="400950" marR="0" lvl="1" indent="0" algn="l" defTabSz="914400" rtl="0" eaLnBrk="1" fontAlgn="base" latinLnBrk="0" hangingPunct="1">
              <a:lnSpc>
                <a:spcPct val="100000"/>
              </a:lnSpc>
              <a:spcBef>
                <a:spcPct val="20000"/>
              </a:spcBef>
              <a:spcAft>
                <a:spcPts val="600"/>
              </a:spcAft>
              <a:buClr>
                <a:srgbClr val="737373"/>
              </a:buClr>
              <a:buSzTx/>
              <a:buFont typeface="Arial" panose="020B0604020202020204" pitchFamily="34" charset="0"/>
              <a:buNone/>
              <a:tabLst/>
              <a:defRPr/>
            </a:pPr>
            <a:r>
              <a:rPr kumimoji="0" lang="de-DE" altLang="de-DE" sz="1800" b="0" i="0" u="none" strike="noStrike" kern="0" cap="none" spc="0" normalizeH="0" baseline="0" noProof="0" dirty="0">
                <a:ln>
                  <a:noFill/>
                </a:ln>
                <a:solidFill>
                  <a:schemeClr val="tx1"/>
                </a:solidFill>
                <a:effectLst/>
                <a:uLnTx/>
                <a:uFillTx/>
                <a:latin typeface="Calibri"/>
                <a:ea typeface="+mn-ea"/>
                <a:cs typeface="Calibri"/>
              </a:rPr>
              <a:t>c) Was gelang gut und wo gab es Schwierigkeiten?</a:t>
            </a:r>
          </a:p>
          <a:p>
            <a:pPr marL="400950" marR="0" lvl="1" indent="0" algn="l" defTabSz="914400" rtl="0" eaLnBrk="1" fontAlgn="base" latinLnBrk="0" hangingPunct="1">
              <a:lnSpc>
                <a:spcPct val="100000"/>
              </a:lnSpc>
              <a:spcBef>
                <a:spcPct val="20000"/>
              </a:spcBef>
              <a:spcAft>
                <a:spcPts val="0"/>
              </a:spcAft>
              <a:buClr>
                <a:srgbClr val="737373"/>
              </a:buClr>
              <a:buSzTx/>
              <a:buFont typeface="Arial" panose="020B0604020202020204" pitchFamily="34" charset="0"/>
              <a:buNone/>
              <a:tabLst/>
              <a:defRPr/>
            </a:pPr>
            <a:r>
              <a:rPr kumimoji="0" lang="de-DE" altLang="de-DE" sz="1800" b="0" i="0" u="none" strike="noStrike" kern="0" cap="none" spc="0" normalizeH="0" baseline="0" noProof="0" dirty="0">
                <a:ln>
                  <a:noFill/>
                </a:ln>
                <a:solidFill>
                  <a:schemeClr val="tx1"/>
                </a:solidFill>
                <a:effectLst/>
                <a:uLnTx/>
                <a:uFillTx/>
                <a:latin typeface="Calibri"/>
                <a:ea typeface="+mn-ea"/>
                <a:cs typeface="Calibri"/>
              </a:rPr>
              <a:t>d) In welcher Phase des Problemlöseprozesses traten besondere Schwierigkeiten auf? Welche waren es?  </a:t>
            </a:r>
          </a:p>
          <a:p>
            <a:pPr marL="400950" marR="0" lvl="1" indent="0" algn="l" defTabSz="914400" rtl="0" eaLnBrk="1" fontAlgn="base" latinLnBrk="0" hangingPunct="1">
              <a:lnSpc>
                <a:spcPct val="100000"/>
              </a:lnSpc>
              <a:spcBef>
                <a:spcPct val="20000"/>
              </a:spcBef>
              <a:spcAft>
                <a:spcPts val="0"/>
              </a:spcAft>
              <a:buClr>
                <a:srgbClr val="737373"/>
              </a:buClr>
              <a:buSzTx/>
              <a:buFont typeface="Arial" panose="020B0604020202020204" pitchFamily="34" charset="0"/>
              <a:buNone/>
              <a:tabLst/>
              <a:defRPr/>
            </a:pPr>
            <a:r>
              <a:rPr kumimoji="0" lang="de-DE" altLang="de-DE" sz="1800" b="0" i="0" u="none" strike="noStrike" kern="0" cap="none" spc="0" normalizeH="0" baseline="0" noProof="0" dirty="0">
                <a:ln>
                  <a:noFill/>
                </a:ln>
                <a:solidFill>
                  <a:schemeClr val="tx1"/>
                </a:solidFill>
                <a:effectLst/>
                <a:uLnTx/>
                <a:uFillTx/>
                <a:latin typeface="Calibri"/>
                <a:ea typeface="+mn-ea"/>
                <a:cs typeface="Calibri"/>
              </a:rPr>
              <a:t>e) Wie viele Kinder konnten mit der Aufgabe nichts anfangen? Kennen Sie    dafür die Ursachen?</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hteck 10"/>
          <p:cNvSpPr/>
          <p:nvPr/>
        </p:nvSpPr>
        <p:spPr bwMode="auto">
          <a:xfrm>
            <a:off x="0" y="1268760"/>
            <a:ext cx="899592" cy="5589239"/>
          </a:xfrm>
          <a:prstGeom prst="rect">
            <a:avLst/>
          </a:prstGeom>
          <a:solidFill>
            <a:srgbClr val="D6E4E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dirty="0" err="1">
              <a:solidFill>
                <a:prstClr val="black"/>
              </a:solidFill>
              <a:latin typeface="Calibri" panose="020F0502020204030204" pitchFamily="34" charset="0"/>
            </a:endParaRPr>
          </a:p>
        </p:txBody>
      </p:sp>
      <p:sp>
        <p:nvSpPr>
          <p:cNvPr id="12" name="Rechteck 11"/>
          <p:cNvSpPr/>
          <p:nvPr/>
        </p:nvSpPr>
        <p:spPr bwMode="auto">
          <a:xfrm>
            <a:off x="-324544" y="1916832"/>
            <a:ext cx="8424936" cy="540061"/>
          </a:xfrm>
          <a:prstGeom prst="rect">
            <a:avLst/>
          </a:prstGeom>
          <a:solidFill>
            <a:srgbClr val="D6E4E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dirty="0" err="1">
              <a:solidFill>
                <a:prstClr val="black"/>
              </a:solidFill>
              <a:latin typeface="Calibri" panose="020F0502020204030204" pitchFamily="34" charset="0"/>
            </a:endParaRPr>
          </a:p>
        </p:txBody>
      </p:sp>
      <p:sp>
        <p:nvSpPr>
          <p:cNvPr id="8" name="Titel 7"/>
          <p:cNvSpPr>
            <a:spLocks noGrp="1"/>
          </p:cNvSpPr>
          <p:nvPr>
            <p:ph type="title"/>
          </p:nvPr>
        </p:nvSpPr>
        <p:spPr/>
        <p:txBody>
          <a:bodyPr>
            <a:normAutofit/>
          </a:bodyPr>
          <a:lstStyle/>
          <a:p>
            <a:r>
              <a:rPr lang="en-GB" dirty="0" err="1"/>
              <a:t>Gliederung</a:t>
            </a:r>
            <a:endParaRPr lang="en-GB" dirty="0"/>
          </a:p>
        </p:txBody>
      </p:sp>
      <p:sp>
        <p:nvSpPr>
          <p:cNvPr id="9" name="Inhaltsplatzhalter 8"/>
          <p:cNvSpPr>
            <a:spLocks noGrp="1"/>
          </p:cNvSpPr>
          <p:nvPr>
            <p:ph idx="1"/>
          </p:nvPr>
        </p:nvSpPr>
        <p:spPr>
          <a:xfrm>
            <a:off x="323528" y="1340768"/>
            <a:ext cx="8424936" cy="3672408"/>
          </a:xfrm>
        </p:spPr>
        <p:txBody>
          <a:bodyPr/>
          <a:lstStyle/>
          <a:p>
            <a:pPr marL="514350" indent="-514350">
              <a:buClr>
                <a:srgbClr val="327A86"/>
              </a:buClr>
              <a:buAutoNum type="arabicPeriod"/>
            </a:pPr>
            <a:r>
              <a:rPr lang="de-DE" dirty="0"/>
              <a:t>Reflexion und Austausch zur Praxisphase 2</a:t>
            </a:r>
          </a:p>
          <a:p>
            <a:pPr marL="514350" indent="-514350">
              <a:buClr>
                <a:srgbClr val="327A86"/>
              </a:buClr>
              <a:buAutoNum type="arabicPeriod"/>
            </a:pPr>
            <a:r>
              <a:rPr lang="de-DE" altLang="x-none" dirty="0">
                <a:solidFill>
                  <a:srgbClr val="327A86"/>
                </a:solidFill>
                <a:latin typeface="Calibri" pitchFamily="34" charset="0"/>
                <a:cs typeface="Calibri" pitchFamily="34" charset="0"/>
              </a:rPr>
              <a:t>Zum Problemlösen</a:t>
            </a:r>
          </a:p>
          <a:p>
            <a:pPr marL="514350" indent="-514350">
              <a:buClr>
                <a:srgbClr val="327A86"/>
              </a:buClr>
              <a:buFont typeface="Arial" panose="020B0604020202020204" pitchFamily="34" charset="0"/>
              <a:buAutoNum type="arabicPeriod"/>
            </a:pPr>
            <a:r>
              <a:rPr lang="de-DE" dirty="0">
                <a:latin typeface="Calibri" pitchFamily="34" charset="0"/>
                <a:cs typeface="Calibri" pitchFamily="34" charset="0"/>
              </a:rPr>
              <a:t>Zum Umgang mit Schwierigkeiten beim Problemlösen</a:t>
            </a:r>
          </a:p>
          <a:p>
            <a:pPr marL="514350" indent="-514350">
              <a:buClr>
                <a:srgbClr val="327A86"/>
              </a:buClr>
              <a:buFont typeface="Arial" panose="020B0604020202020204" pitchFamily="34" charset="0"/>
              <a:buAutoNum type="arabicPeriod"/>
            </a:pPr>
            <a:r>
              <a:rPr lang="de-DE" dirty="0">
                <a:latin typeface="Calibri" pitchFamily="34" charset="0"/>
                <a:cs typeface="Calibri" pitchFamily="34" charset="0"/>
              </a:rPr>
              <a:t>Zum Begriff „gute“ Aufgaben</a:t>
            </a:r>
            <a:endParaRPr lang="de-DE" dirty="0">
              <a:solidFill>
                <a:srgbClr val="327A86"/>
              </a:solidFill>
            </a:endParaRPr>
          </a:p>
          <a:p>
            <a:pPr marL="514350" indent="-514350">
              <a:buClr>
                <a:srgbClr val="327A86"/>
              </a:buClr>
              <a:buAutoNum type="arabicPeriod"/>
            </a:pPr>
            <a:r>
              <a:rPr lang="de-DE" dirty="0"/>
              <a:t>Vorbereitung Praxisphase 3</a:t>
            </a:r>
          </a:p>
        </p:txBody>
      </p:sp>
    </p:spTree>
    <p:extLst>
      <p:ext uri="{BB962C8B-B14F-4D97-AF65-F5344CB8AC3E}">
        <p14:creationId xmlns:p14="http://schemas.microsoft.com/office/powerpoint/2010/main" val="29800806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Rechteck 4"/>
          <p:cNvSpPr/>
          <p:nvPr/>
        </p:nvSpPr>
        <p:spPr>
          <a:xfrm>
            <a:off x="323528" y="1844824"/>
            <a:ext cx="8424936" cy="3893374"/>
          </a:xfrm>
          <a:prstGeom prst="rect">
            <a:avLst/>
          </a:prstGeom>
        </p:spPr>
        <p:txBody>
          <a:bodyPr wrap="square">
            <a:spAutoFit/>
          </a:bodyPr>
          <a:lstStyle/>
          <a:p>
            <a:pPr algn="just">
              <a:spcAft>
                <a:spcPts val="600"/>
              </a:spcAft>
            </a:pPr>
            <a:r>
              <a:rPr lang="de-DE" altLang="de-DE" sz="2000" b="1" dirty="0">
                <a:latin typeface="Calibri" pitchFamily="34" charset="0"/>
                <a:cs typeface="Calibri" pitchFamily="34" charset="0"/>
              </a:rPr>
              <a:t>Als Einstieg zum Problemlösen </a:t>
            </a:r>
            <a:r>
              <a:rPr lang="de-DE" altLang="de-DE" sz="2000" dirty="0">
                <a:latin typeface="Calibri" pitchFamily="34" charset="0"/>
                <a:cs typeface="Calibri" pitchFamily="34" charset="0"/>
              </a:rPr>
              <a:t>wird das </a:t>
            </a:r>
            <a:r>
              <a:rPr lang="de-DE" altLang="de-DE" sz="2000" b="1" dirty="0">
                <a:latin typeface="Calibri" pitchFamily="34" charset="0"/>
                <a:cs typeface="Calibri" pitchFamily="34" charset="0"/>
              </a:rPr>
              <a:t>AB-BS3-Satire</a:t>
            </a:r>
            <a:r>
              <a:rPr lang="de-DE" altLang="de-DE" sz="2000" dirty="0">
                <a:latin typeface="Calibri" pitchFamily="34" charset="0"/>
                <a:cs typeface="Calibri" pitchFamily="34" charset="0"/>
              </a:rPr>
              <a:t> besprochen: </a:t>
            </a:r>
          </a:p>
          <a:p>
            <a:pPr algn="just">
              <a:spcAft>
                <a:spcPts val="600"/>
              </a:spcAft>
            </a:pPr>
            <a:r>
              <a:rPr lang="de-DE" altLang="de-DE" sz="2000" dirty="0">
                <a:latin typeface="Calibri" pitchFamily="34" charset="0"/>
                <a:cs typeface="Calibri" pitchFamily="34" charset="0"/>
              </a:rPr>
              <a:t>Mathematik im Wandel der Zeit</a:t>
            </a:r>
          </a:p>
          <a:p>
            <a:pPr>
              <a:spcAft>
                <a:spcPts val="600"/>
              </a:spcAft>
            </a:pPr>
            <a:endParaRPr lang="de-DE" altLang="de-DE" sz="1200" dirty="0">
              <a:latin typeface="Calibri" pitchFamily="34" charset="0"/>
              <a:cs typeface="Calibri" pitchFamily="34" charset="0"/>
            </a:endParaRPr>
          </a:p>
          <a:p>
            <a:r>
              <a:rPr lang="de-DE" altLang="de-DE" sz="1800" dirty="0">
                <a:latin typeface="Calibri" pitchFamily="34" charset="0"/>
                <a:cs typeface="Calibri" pitchFamily="34" charset="0"/>
              </a:rPr>
              <a:t>Anschließend werden folgende Fragestellungen formuliert:</a:t>
            </a:r>
          </a:p>
          <a:p>
            <a:pPr marL="0" indent="0">
              <a:buNone/>
            </a:pPr>
            <a:r>
              <a:rPr lang="de-DE" altLang="de-DE" sz="1800" dirty="0">
                <a:latin typeface="Calibri" pitchFamily="34" charset="0"/>
                <a:cs typeface="Calibri" pitchFamily="34" charset="0"/>
              </a:rPr>
              <a:t>1. Wann sprechen wir von einem „Problem“?</a:t>
            </a:r>
          </a:p>
          <a:p>
            <a:pPr marL="342900" indent="-342900">
              <a:buFont typeface="Arial" panose="020B0604020202020204" pitchFamily="34" charset="0"/>
              <a:buNone/>
            </a:pPr>
            <a:r>
              <a:rPr lang="de-DE" altLang="de-DE" sz="1800" dirty="0">
                <a:latin typeface="Calibri" pitchFamily="34" charset="0"/>
                <a:cs typeface="Calibri" pitchFamily="34" charset="0"/>
              </a:rPr>
              <a:t>2. Was ist eine Problemaufgabe?</a:t>
            </a:r>
          </a:p>
          <a:p>
            <a:pPr marL="342900" indent="-342900">
              <a:buFont typeface="Arial" panose="020B0604020202020204" pitchFamily="34" charset="0"/>
              <a:buNone/>
            </a:pPr>
            <a:r>
              <a:rPr lang="de-DE" altLang="de-DE" sz="1800" dirty="0">
                <a:latin typeface="Calibri" pitchFamily="34" charset="0"/>
                <a:cs typeface="Calibri" pitchFamily="34" charset="0"/>
              </a:rPr>
              <a:t>3. Welche Aussagen zum Problemlösen sind in den KMK-Bildungsstandards zu finden?</a:t>
            </a:r>
          </a:p>
          <a:p>
            <a:pPr marL="342900" indent="-342900">
              <a:buFont typeface="Arial" panose="020B0604020202020204" pitchFamily="34" charset="0"/>
              <a:buNone/>
            </a:pPr>
            <a:r>
              <a:rPr lang="de-DE" altLang="de-DE" sz="1800" dirty="0">
                <a:latin typeface="Calibri" pitchFamily="34" charset="0"/>
                <a:cs typeface="Calibri" pitchFamily="34" charset="0"/>
              </a:rPr>
              <a:t>4. Wie lösen Kinder Problemaufgaben?</a:t>
            </a:r>
          </a:p>
          <a:p>
            <a:pPr marL="342900" indent="-342900">
              <a:buFont typeface="Arial" panose="020B0604020202020204" pitchFamily="34" charset="0"/>
              <a:buNone/>
            </a:pPr>
            <a:endParaRPr lang="de-DE" altLang="de-DE" sz="1800" dirty="0">
              <a:latin typeface="Calibri" pitchFamily="34" charset="0"/>
              <a:cs typeface="Calibri" pitchFamily="34" charset="0"/>
            </a:endParaRPr>
          </a:p>
          <a:p>
            <a:pPr marL="342900" indent="-342900" algn="just">
              <a:buFont typeface="Arial" panose="020B0604020202020204" pitchFamily="34" charset="0"/>
              <a:buNone/>
            </a:pPr>
            <a:r>
              <a:rPr lang="de-DE" altLang="de-DE" sz="1800" dirty="0">
                <a:latin typeface="Calibri" pitchFamily="34" charset="0"/>
                <a:cs typeface="Calibri" pitchFamily="34" charset="0"/>
              </a:rPr>
              <a:t>Dazu werden zunächst Kinderlösungen nachvollzogen und analysiert. </a:t>
            </a:r>
          </a:p>
          <a:p>
            <a:pPr indent="17463" algn="just">
              <a:buFont typeface="Arial" panose="020B0604020202020204" pitchFamily="34" charset="0"/>
              <a:buNone/>
            </a:pPr>
            <a:r>
              <a:rPr lang="de-DE" altLang="de-DE" sz="1800" dirty="0">
                <a:latin typeface="Calibri" pitchFamily="34" charset="0"/>
                <a:cs typeface="Calibri" pitchFamily="34" charset="0"/>
              </a:rPr>
              <a:t>Dazu kann  die Referentin/der Referent eine Auswahl von Aufgaben/Kinderlösungen aus Rasch, R. (2003 ) bereitstellen.</a:t>
            </a:r>
          </a:p>
          <a:p>
            <a:pPr>
              <a:buFontTx/>
              <a:buChar char="•"/>
            </a:pPr>
            <a:endParaRPr lang="de-DE" altLang="de-DE" sz="1800" dirty="0">
              <a:latin typeface="Calibri" pitchFamily="34" charset="0"/>
              <a:cs typeface="Calibri" pitchFamily="34" charset="0"/>
            </a:endParaRPr>
          </a:p>
        </p:txBody>
      </p:sp>
      <p:sp>
        <p:nvSpPr>
          <p:cNvPr id="4" name="Titel 3"/>
          <p:cNvSpPr>
            <a:spLocks noGrp="1"/>
          </p:cNvSpPr>
          <p:nvPr>
            <p:ph type="title"/>
          </p:nvPr>
        </p:nvSpPr>
        <p:spPr/>
        <p:txBody>
          <a:bodyPr/>
          <a:lstStyle/>
          <a:p>
            <a:r>
              <a:rPr lang="de-DE" dirty="0"/>
              <a:t>Anmerkungen</a:t>
            </a:r>
          </a:p>
        </p:txBody>
      </p:sp>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Titel 1"/>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r>
              <a:rPr lang="de-DE" altLang="de-DE" dirty="0"/>
              <a:t>Zum Problemlösen</a:t>
            </a:r>
          </a:p>
        </p:txBody>
      </p:sp>
      <p:sp>
        <p:nvSpPr>
          <p:cNvPr id="3" name="Inhaltsplatzhalter 2"/>
          <p:cNvSpPr>
            <a:spLocks noGrp="1"/>
          </p:cNvSpPr>
          <p:nvPr>
            <p:ph idx="4294967295"/>
          </p:nvPr>
        </p:nvSpPr>
        <p:spPr>
          <a:xfrm>
            <a:off x="1150938" y="2492375"/>
            <a:ext cx="7993062" cy="2592388"/>
          </a:xfrm>
        </p:spPr>
        <p:txBody>
          <a:bodyPr/>
          <a:lstStyle/>
          <a:p>
            <a:pPr marL="0" indent="0">
              <a:buNone/>
            </a:pPr>
            <a:r>
              <a:rPr lang="de-DE" altLang="de-DE" b="1" dirty="0"/>
              <a:t>1. Wann sprechen wir von einem Problem?</a:t>
            </a:r>
            <a:endParaRPr lang="de-DE" altLang="de-DE" dirty="0"/>
          </a:p>
          <a:p>
            <a:pPr marL="342900" indent="-342900">
              <a:buFont typeface="Arial" panose="020B0604020202020204" pitchFamily="34" charset="0"/>
              <a:buNone/>
            </a:pPr>
            <a:r>
              <a:rPr lang="de-DE" altLang="de-DE" b="1" dirty="0"/>
              <a:t>2. Was ist eine Problemaufgabe?</a:t>
            </a:r>
          </a:p>
          <a:p>
            <a:pPr marL="342900" indent="-342900">
              <a:buFont typeface="Arial" panose="020B0604020202020204" pitchFamily="34" charset="0"/>
              <a:buNone/>
            </a:pPr>
            <a:r>
              <a:rPr lang="de-DE" altLang="de-DE" b="1" dirty="0"/>
              <a:t>3. Welche Aussagen zum Problemlösen treffen die Bildungsstandards?</a:t>
            </a:r>
          </a:p>
          <a:p>
            <a:pPr marL="342900" indent="-342900">
              <a:buFont typeface="Arial" panose="020B0604020202020204" pitchFamily="34" charset="0"/>
              <a:buNone/>
            </a:pPr>
            <a:r>
              <a:rPr lang="de-DE" altLang="de-DE" b="1" dirty="0"/>
              <a:t>4. Wie lösen Kinder Problemaufgaben?</a:t>
            </a:r>
          </a:p>
          <a:p>
            <a:pPr marL="342900" indent="-342900">
              <a:buFont typeface="Arial" panose="020B0604020202020204" pitchFamily="34" charset="0"/>
              <a:buNone/>
            </a:pPr>
            <a:endParaRPr lang="de-DE" altLang="de-DE" sz="1800" b="1"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hteck 6"/>
          <p:cNvSpPr/>
          <p:nvPr/>
        </p:nvSpPr>
        <p:spPr bwMode="auto">
          <a:xfrm>
            <a:off x="-396552" y="2348880"/>
            <a:ext cx="8856984" cy="2698561"/>
          </a:xfrm>
          <a:prstGeom prst="rect">
            <a:avLst/>
          </a:prstGeom>
          <a:solidFill>
            <a:schemeClr val="accent1">
              <a:alpha val="2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dirty="0">
              <a:solidFill>
                <a:schemeClr val="accent2"/>
              </a:solidFill>
              <a:latin typeface="Calibri" panose="020F0502020204030204" pitchFamily="34" charset="0"/>
            </a:endParaRPr>
          </a:p>
        </p:txBody>
      </p:sp>
      <p:sp>
        <p:nvSpPr>
          <p:cNvPr id="2" name="Titel 1"/>
          <p:cNvSpPr>
            <a:spLocks noGrp="1"/>
          </p:cNvSpPr>
          <p:nvPr>
            <p:ph type="title"/>
          </p:nvPr>
        </p:nvSpPr>
        <p:spPr/>
        <p:txBody>
          <a:bodyPr>
            <a:normAutofit fontScale="90000"/>
          </a:bodyPr>
          <a:lstStyle/>
          <a:p>
            <a:r>
              <a:rPr lang="de-DE" altLang="de-DE" sz="2800" dirty="0"/>
              <a:t>Wie lösen Kinder Problemaufgaben?</a:t>
            </a:r>
            <a:endParaRPr lang="de-DE" dirty="0"/>
          </a:p>
        </p:txBody>
      </p:sp>
      <p:sp>
        <p:nvSpPr>
          <p:cNvPr id="3" name="Rechteck 2"/>
          <p:cNvSpPr/>
          <p:nvPr/>
        </p:nvSpPr>
        <p:spPr>
          <a:xfrm>
            <a:off x="323528" y="2492896"/>
            <a:ext cx="6408711" cy="2554545"/>
          </a:xfrm>
          <a:prstGeom prst="rect">
            <a:avLst/>
          </a:prstGeom>
        </p:spPr>
        <p:txBody>
          <a:bodyPr wrap="square">
            <a:spAutoFit/>
          </a:bodyPr>
          <a:lstStyle/>
          <a:p>
            <a:pPr algn="just">
              <a:buFont typeface="Arial" panose="020B0604020202020204" pitchFamily="34" charset="0"/>
              <a:buNone/>
            </a:pPr>
            <a:r>
              <a:rPr lang="de-DE" altLang="de-DE" sz="2000" dirty="0">
                <a:latin typeface="Calibri" pitchFamily="34" charset="0"/>
                <a:cs typeface="Calibri" pitchFamily="34" charset="0"/>
              </a:rPr>
              <a:t>Überlegen Sie, wie die Kinder die vorliegenden Aufgaben gelöst haben können, erkunden Sie die Lösungswege und präsentieren sie Ihre Ergebnisse.</a:t>
            </a:r>
          </a:p>
          <a:p>
            <a:pPr algn="just">
              <a:buFont typeface="Arial" panose="020B0604020202020204" pitchFamily="34" charset="0"/>
              <a:buNone/>
            </a:pPr>
            <a:endParaRPr lang="de-DE" altLang="de-DE" sz="2000" dirty="0">
              <a:latin typeface="Calibri" pitchFamily="34" charset="0"/>
              <a:cs typeface="Calibri" pitchFamily="34" charset="0"/>
            </a:endParaRPr>
          </a:p>
          <a:p>
            <a:pPr algn="just"/>
            <a:r>
              <a:rPr lang="de-DE" altLang="de-DE" sz="2000" dirty="0">
                <a:latin typeface="Calibri" pitchFamily="34" charset="0"/>
                <a:cs typeface="Calibri" pitchFamily="34" charset="0"/>
              </a:rPr>
              <a:t>Vermuten Sie bitte, wie Ihre Kinder die Aufgaben lösen würden.</a:t>
            </a:r>
          </a:p>
          <a:p>
            <a:pPr algn="just"/>
            <a:r>
              <a:rPr lang="de-DE" altLang="de-DE" sz="2000" dirty="0">
                <a:latin typeface="Calibri" pitchFamily="34" charset="0"/>
                <a:cs typeface="Calibri" pitchFamily="34" charset="0"/>
              </a:rPr>
              <a:t>Wo könnte ein kognitiver Konflikt auftreten?</a:t>
            </a:r>
          </a:p>
          <a:p>
            <a:pPr algn="just">
              <a:buFont typeface="Arial" panose="020B0604020202020204" pitchFamily="34" charset="0"/>
              <a:buNone/>
            </a:pPr>
            <a:endParaRPr lang="de-DE" altLang="de-DE" sz="2000" dirty="0">
              <a:latin typeface="Calibri" pitchFamily="34" charset="0"/>
              <a:cs typeface="Calibri" pitchFamily="34" charset="0"/>
            </a:endParaRPr>
          </a:p>
        </p:txBody>
      </p:sp>
      <p:sp>
        <p:nvSpPr>
          <p:cNvPr id="5" name="Textfeld 4"/>
          <p:cNvSpPr txBox="1"/>
          <p:nvPr/>
        </p:nvSpPr>
        <p:spPr>
          <a:xfrm>
            <a:off x="324000" y="1887215"/>
            <a:ext cx="1141338" cy="461665"/>
          </a:xfrm>
          <a:prstGeom prst="rect">
            <a:avLst/>
          </a:prstGeom>
          <a:noFill/>
        </p:spPr>
        <p:txBody>
          <a:bodyPr wrap="none" rtlCol="0">
            <a:spAutoFit/>
          </a:bodyPr>
          <a:lstStyle/>
          <a:p>
            <a:pPr marL="342900" indent="-342900">
              <a:spcBef>
                <a:spcPts val="400"/>
              </a:spcBef>
            </a:pPr>
            <a:r>
              <a:rPr lang="de-DE" b="1" dirty="0">
                <a:solidFill>
                  <a:srgbClr val="327A86"/>
                </a:solidFill>
                <a:latin typeface="Calibri"/>
                <a:cs typeface="Calibri"/>
              </a:rPr>
              <a:t>Auftrag</a:t>
            </a:r>
          </a:p>
        </p:txBody>
      </p:sp>
    </p:spTree>
    <p:extLst>
      <p:ext uri="{BB962C8B-B14F-4D97-AF65-F5344CB8AC3E}">
        <p14:creationId xmlns:p14="http://schemas.microsoft.com/office/powerpoint/2010/main" val="18674818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DE" dirty="0"/>
              <a:t>Anmerkungen</a:t>
            </a:r>
          </a:p>
        </p:txBody>
      </p:sp>
      <p:sp>
        <p:nvSpPr>
          <p:cNvPr id="4" name="Rechteck 3"/>
          <p:cNvSpPr/>
          <p:nvPr/>
        </p:nvSpPr>
        <p:spPr>
          <a:xfrm>
            <a:off x="323528" y="980728"/>
            <a:ext cx="8280920" cy="5355312"/>
          </a:xfrm>
          <a:prstGeom prst="rect">
            <a:avLst/>
          </a:prstGeom>
        </p:spPr>
        <p:txBody>
          <a:bodyPr wrap="square">
            <a:spAutoFit/>
          </a:bodyPr>
          <a:lstStyle/>
          <a:p>
            <a:pPr algn="just"/>
            <a:r>
              <a:rPr lang="de-DE" altLang="de-DE" sz="1800" dirty="0">
                <a:latin typeface="Calibri" pitchFamily="34" charset="0"/>
                <a:cs typeface="Calibri" pitchFamily="34" charset="0"/>
              </a:rPr>
              <a:t>Die Teilnehmenden (TN) sollen im nächsten Schritt zunächst Aufgaben prüfen, ob sie </a:t>
            </a:r>
            <a:r>
              <a:rPr lang="de-DE" altLang="de-DE" sz="1800" b="1" dirty="0">
                <a:latin typeface="Calibri" pitchFamily="34" charset="0"/>
                <a:cs typeface="Calibri" pitchFamily="34" charset="0"/>
              </a:rPr>
              <a:t>Problemaufgaben </a:t>
            </a:r>
            <a:r>
              <a:rPr lang="de-DE" altLang="de-DE" sz="1800" dirty="0">
                <a:latin typeface="Calibri" pitchFamily="34" charset="0"/>
                <a:cs typeface="Calibri" pitchFamily="34" charset="0"/>
              </a:rPr>
              <a:t>sind und mögliche/erwartete Lösungswege der Kinder skizzieren. Dieser Prozess wird reflektiert und in Bezug zu den Bildungsstandards gestellt. </a:t>
            </a:r>
          </a:p>
          <a:p>
            <a:pPr algn="just"/>
            <a:r>
              <a:rPr lang="de-DE" altLang="de-DE" sz="1800" dirty="0">
                <a:latin typeface="Calibri" pitchFamily="34" charset="0"/>
                <a:cs typeface="Calibri" pitchFamily="34" charset="0"/>
              </a:rPr>
              <a:t>Anhand der Lösungsprozesse werden die </a:t>
            </a:r>
            <a:r>
              <a:rPr lang="de-DE" altLang="de-DE" sz="1800" b="1" dirty="0">
                <a:latin typeface="Calibri" pitchFamily="34" charset="0"/>
                <a:cs typeface="Calibri" pitchFamily="34" charset="0"/>
              </a:rPr>
              <a:t>Phasen eines Problemlöseprozesses </a:t>
            </a:r>
            <a:r>
              <a:rPr lang="de-DE" altLang="de-DE" sz="1800" dirty="0">
                <a:latin typeface="Calibri" pitchFamily="34" charset="0"/>
                <a:cs typeface="Calibri" pitchFamily="34" charset="0"/>
              </a:rPr>
              <a:t>herausgestellt. Es ist der </a:t>
            </a:r>
            <a:r>
              <a:rPr lang="de-DE" altLang="de-DE" sz="1800" b="1" dirty="0">
                <a:latin typeface="Calibri" pitchFamily="34" charset="0"/>
                <a:cs typeface="Calibri" pitchFamily="34" charset="0"/>
              </a:rPr>
              <a:t>Unterschied zum Modellierungsprozesse </a:t>
            </a:r>
            <a:r>
              <a:rPr lang="de-DE" altLang="de-DE" sz="1800" dirty="0">
                <a:latin typeface="Calibri" pitchFamily="34" charset="0"/>
                <a:cs typeface="Calibri" pitchFamily="34" charset="0"/>
              </a:rPr>
              <a:t>zu diskutieren und beispielhaft zu illustrieren:</a:t>
            </a:r>
          </a:p>
          <a:p>
            <a:pPr marL="263525" indent="-263525" algn="just">
              <a:buClr>
                <a:srgbClr val="327A86"/>
              </a:buClr>
              <a:buFont typeface="Wingdings" panose="05000000000000000000" pitchFamily="2" charset="2"/>
              <a:buChar char="§"/>
            </a:pPr>
            <a:r>
              <a:rPr lang="de-DE" altLang="de-DE" sz="1800" dirty="0">
                <a:latin typeface="Calibri" pitchFamily="34" charset="0"/>
                <a:cs typeface="Calibri" pitchFamily="34" charset="0"/>
              </a:rPr>
              <a:t>Gemeinsamkeiten: Phasen des Problemlöseprozesses, Notwendigkeit heuristischer  Prinzipien, Verfahren, Strategien</a:t>
            </a:r>
          </a:p>
          <a:p>
            <a:pPr marL="263525" indent="-263525" algn="just">
              <a:buClr>
                <a:srgbClr val="327A86"/>
              </a:buClr>
              <a:buFont typeface="Wingdings" panose="05000000000000000000" pitchFamily="2" charset="2"/>
              <a:buChar char="§"/>
            </a:pPr>
            <a:r>
              <a:rPr lang="de-DE" altLang="de-DE" sz="1800" dirty="0">
                <a:latin typeface="Calibri" pitchFamily="34" charset="0"/>
                <a:cs typeface="Calibri" pitchFamily="34" charset="0"/>
              </a:rPr>
              <a:t>Unterschiede: einer Problemaufgabe muss kein Sachverhalt zugrunde liegen,  Konstruktion einer Realsituation in ein reales Modell kann dann entfallen, weitere Informationen müssen bei Problemaufgaben nicht gesucht werden</a:t>
            </a:r>
          </a:p>
          <a:p>
            <a:pPr algn="just"/>
            <a:endParaRPr lang="de-DE" altLang="de-DE" sz="1800" dirty="0">
              <a:latin typeface="Calibri" pitchFamily="34" charset="0"/>
              <a:cs typeface="Calibri" pitchFamily="34" charset="0"/>
            </a:endParaRPr>
          </a:p>
          <a:p>
            <a:pPr algn="just"/>
            <a:r>
              <a:rPr lang="de-DE" altLang="de-DE" sz="1800" dirty="0">
                <a:latin typeface="Calibri" pitchFamily="34" charset="0"/>
                <a:cs typeface="Calibri" pitchFamily="34" charset="0"/>
              </a:rPr>
              <a:t>Sicher haben die TN im Austausch zu den beiden Aufgabenbeispielen bereits zu erwartende Schwierigkeiten ihrer Schülerinnen und Schüler beim Lösen von Problemaufgaben thematisiert. Das wird aufgegriffen und die TN aufgefordert, zu einem der Aufgabenbeispiele Unterstützungsmöglichkeiten/Hilfen für Schülerinnen und Schüler ihrer Klassen zu beschreiben und den Phasen zuzuordnen.</a:t>
            </a:r>
          </a:p>
          <a:p>
            <a:endParaRPr lang="de-DE" altLang="de-DE" sz="1800" dirty="0">
              <a:latin typeface="Calibri" pitchFamily="34" charset="0"/>
              <a:cs typeface="Calibri" pitchFamily="34" charset="0"/>
            </a:endParaRPr>
          </a:p>
          <a:p>
            <a:r>
              <a:rPr lang="de-DE" altLang="de-DE" sz="1800" dirty="0">
                <a:latin typeface="Calibri" pitchFamily="34" charset="0"/>
                <a:cs typeface="Calibri" pitchFamily="34" charset="0"/>
              </a:rPr>
              <a:t>	</a:t>
            </a:r>
          </a:p>
        </p:txBody>
      </p:sp>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feld 6"/>
          <p:cNvSpPr txBox="1"/>
          <p:nvPr/>
        </p:nvSpPr>
        <p:spPr>
          <a:xfrm>
            <a:off x="-396552" y="2852936"/>
            <a:ext cx="8784976" cy="1800200"/>
          </a:xfrm>
          <a:prstGeom prst="rect">
            <a:avLst/>
          </a:prstGeom>
          <a:solidFill>
            <a:srgbClr val="F8B44F">
              <a:alpha val="24706"/>
            </a:srgbClr>
          </a:solidFill>
          <a:ln>
            <a:noFill/>
          </a:ln>
        </p:spPr>
        <p:txBody>
          <a:bodyPr wrap="square" lIns="36000" rIns="18000" rtlCol="0">
            <a:noAutofit/>
          </a:bodyPr>
          <a:lstStyle/>
          <a:p>
            <a:pPr algn="ctr" defTabSz="449263">
              <a:buNone/>
              <a:tabLst>
                <a:tab pos="723900" algn="l"/>
                <a:tab pos="1447800" algn="l"/>
                <a:tab pos="2171700" algn="l"/>
                <a:tab pos="2895600" algn="l"/>
                <a:tab pos="3619500" algn="l"/>
                <a:tab pos="4343400" algn="l"/>
                <a:tab pos="5067300" algn="l"/>
                <a:tab pos="5791200" algn="l"/>
                <a:tab pos="6515100" algn="l"/>
              </a:tabLst>
            </a:pPr>
            <a:endParaRPr lang="de-DE" sz="2000" dirty="0">
              <a:latin typeface="Calibri" charset="0"/>
              <a:ea typeface="Calibri" charset="0"/>
              <a:cs typeface="Calibri" charset="0"/>
            </a:endParaRPr>
          </a:p>
        </p:txBody>
      </p:sp>
      <p:sp>
        <p:nvSpPr>
          <p:cNvPr id="9" name="Textfeld 8"/>
          <p:cNvSpPr txBox="1"/>
          <p:nvPr/>
        </p:nvSpPr>
        <p:spPr>
          <a:xfrm>
            <a:off x="-396552" y="4797152"/>
            <a:ext cx="8856984" cy="1800200"/>
          </a:xfrm>
          <a:prstGeom prst="rect">
            <a:avLst/>
          </a:prstGeom>
          <a:solidFill>
            <a:srgbClr val="F8B44F">
              <a:alpha val="24706"/>
            </a:srgbClr>
          </a:solidFill>
          <a:ln>
            <a:noFill/>
          </a:ln>
        </p:spPr>
        <p:txBody>
          <a:bodyPr wrap="square" lIns="36000" rIns="18000" rtlCol="0">
            <a:noAutofit/>
          </a:bodyPr>
          <a:lstStyle/>
          <a:p>
            <a:pPr algn="ctr" defTabSz="449263">
              <a:buNone/>
              <a:tabLst>
                <a:tab pos="723900" algn="l"/>
                <a:tab pos="1447800" algn="l"/>
                <a:tab pos="2171700" algn="l"/>
                <a:tab pos="2895600" algn="l"/>
                <a:tab pos="3619500" algn="l"/>
                <a:tab pos="4343400" algn="l"/>
                <a:tab pos="5067300" algn="l"/>
                <a:tab pos="5791200" algn="l"/>
                <a:tab pos="6515100" algn="l"/>
              </a:tabLst>
            </a:pPr>
            <a:endParaRPr lang="de-DE" sz="2000" dirty="0">
              <a:latin typeface="Calibri" charset="0"/>
              <a:ea typeface="Calibri" charset="0"/>
              <a:cs typeface="Calibri" charset="0"/>
            </a:endParaRPr>
          </a:p>
        </p:txBody>
      </p:sp>
      <p:sp>
        <p:nvSpPr>
          <p:cNvPr id="8" name="Rechteck 7"/>
          <p:cNvSpPr/>
          <p:nvPr/>
        </p:nvSpPr>
        <p:spPr bwMode="auto">
          <a:xfrm>
            <a:off x="-396552" y="1268760"/>
            <a:ext cx="8856984" cy="1440161"/>
          </a:xfrm>
          <a:prstGeom prst="rect">
            <a:avLst/>
          </a:prstGeom>
          <a:solidFill>
            <a:schemeClr val="accent1">
              <a:alpha val="2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dirty="0">
              <a:solidFill>
                <a:schemeClr val="accent2"/>
              </a:solidFill>
              <a:latin typeface="Calibri" panose="020F0502020204030204" pitchFamily="34" charset="0"/>
            </a:endParaRPr>
          </a:p>
        </p:txBody>
      </p:sp>
      <p:sp>
        <p:nvSpPr>
          <p:cNvPr id="4" name="Textfeld 3"/>
          <p:cNvSpPr txBox="1"/>
          <p:nvPr/>
        </p:nvSpPr>
        <p:spPr>
          <a:xfrm>
            <a:off x="611560" y="1340768"/>
            <a:ext cx="7992888" cy="1600438"/>
          </a:xfrm>
          <a:prstGeom prst="rect">
            <a:avLst/>
          </a:prstGeom>
          <a:noFill/>
        </p:spPr>
        <p:txBody>
          <a:bodyPr wrap="square" rtlCol="0">
            <a:spAutoFit/>
          </a:bodyPr>
          <a:lstStyle/>
          <a:p>
            <a:pPr marL="457200" indent="-457200">
              <a:buFont typeface="+mj-lt"/>
              <a:buAutoNum type="alphaLcPeriod"/>
            </a:pPr>
            <a:r>
              <a:rPr lang="de-DE" altLang="de-DE" sz="2000" dirty="0">
                <a:latin typeface="Calibri" pitchFamily="34" charset="0"/>
                <a:cs typeface="Calibri" pitchFamily="34" charset="0"/>
              </a:rPr>
              <a:t>Sind das </a:t>
            </a:r>
            <a:r>
              <a:rPr lang="de-DE" altLang="de-DE" sz="2000" b="1" dirty="0">
                <a:latin typeface="Calibri" pitchFamily="34" charset="0"/>
                <a:cs typeface="Calibri" pitchFamily="34" charset="0"/>
              </a:rPr>
              <a:t>Problemaufgaben</a:t>
            </a:r>
            <a:r>
              <a:rPr lang="de-DE" altLang="de-DE" sz="2000" dirty="0">
                <a:latin typeface="Calibri" pitchFamily="34" charset="0"/>
                <a:cs typeface="Calibri" pitchFamily="34" charset="0"/>
              </a:rPr>
              <a:t>? Begründen Sie Ihre Meinung.</a:t>
            </a:r>
          </a:p>
          <a:p>
            <a:pPr marL="457200" indent="-457200">
              <a:buFont typeface="+mj-lt"/>
              <a:buAutoNum type="alphaLcPeriod"/>
            </a:pPr>
            <a:r>
              <a:rPr lang="de-DE" altLang="de-DE" sz="2000" dirty="0">
                <a:latin typeface="Calibri" pitchFamily="34" charset="0"/>
                <a:cs typeface="Calibri" pitchFamily="34" charset="0"/>
              </a:rPr>
              <a:t>Skizzieren Sie einen möglichen Lösungsweg Ihrer Kinder. </a:t>
            </a:r>
          </a:p>
          <a:p>
            <a:pPr marL="457200" indent="-457200">
              <a:buFont typeface="+mj-lt"/>
              <a:buAutoNum type="alphaLcPeriod"/>
            </a:pPr>
            <a:r>
              <a:rPr lang="de-DE" altLang="de-DE" sz="2000" dirty="0">
                <a:latin typeface="Calibri" pitchFamily="34" charset="0"/>
                <a:cs typeface="Calibri" pitchFamily="34" charset="0"/>
              </a:rPr>
              <a:t>Analysieren Sie, welche Aspekte des Problemlösens aus den Bildungsstandards hier angesprochen werden.</a:t>
            </a:r>
          </a:p>
          <a:p>
            <a:endParaRPr lang="de-DE" sz="1800" dirty="0">
              <a:latin typeface="Calibri" pitchFamily="34" charset="0"/>
              <a:cs typeface="Calibri" pitchFamily="34" charset="0"/>
            </a:endParaRPr>
          </a:p>
        </p:txBody>
      </p:sp>
      <p:sp>
        <p:nvSpPr>
          <p:cNvPr id="6" name="Textfeld 5"/>
          <p:cNvSpPr txBox="1"/>
          <p:nvPr/>
        </p:nvSpPr>
        <p:spPr>
          <a:xfrm>
            <a:off x="1115616" y="2887682"/>
            <a:ext cx="7128792" cy="3970318"/>
          </a:xfrm>
          <a:prstGeom prst="rect">
            <a:avLst/>
          </a:prstGeom>
          <a:noFill/>
        </p:spPr>
        <p:txBody>
          <a:bodyPr wrap="square" rtlCol="0">
            <a:spAutoFit/>
          </a:bodyPr>
          <a:lstStyle/>
          <a:p>
            <a:r>
              <a:rPr lang="de-DE" altLang="de-DE" sz="1800" dirty="0">
                <a:latin typeface="Calibri" pitchFamily="34" charset="0"/>
                <a:cs typeface="Calibri" pitchFamily="34" charset="0"/>
              </a:rPr>
              <a:t>Als Lisa einen Schäfer nach der Zahl seiner Schafe fragt, antwortete der Schäfer:</a:t>
            </a:r>
            <a:br>
              <a:rPr lang="de-DE" altLang="de-DE" sz="1800" dirty="0">
                <a:latin typeface="Calibri" pitchFamily="34" charset="0"/>
                <a:cs typeface="Calibri" pitchFamily="34" charset="0"/>
              </a:rPr>
            </a:br>
            <a:r>
              <a:rPr lang="de-DE" altLang="de-DE" sz="1800" dirty="0">
                <a:latin typeface="Calibri" pitchFamily="34" charset="0"/>
                <a:cs typeface="Calibri" pitchFamily="34" charset="0"/>
              </a:rPr>
              <a:t>„Angenommen, ich würde von meinen Schafen die Hälfte verkaufen.</a:t>
            </a:r>
            <a:br>
              <a:rPr lang="de-DE" altLang="de-DE" sz="1800" dirty="0">
                <a:latin typeface="Calibri" pitchFamily="34" charset="0"/>
                <a:cs typeface="Calibri" pitchFamily="34" charset="0"/>
              </a:rPr>
            </a:br>
            <a:r>
              <a:rPr lang="de-DE" altLang="de-DE" sz="1800" dirty="0">
                <a:latin typeface="Calibri" pitchFamily="34" charset="0"/>
                <a:cs typeface="Calibri" pitchFamily="34" charset="0"/>
              </a:rPr>
              <a:t>Von den restlichen Schafen würde ich wiederum die Hälfte verkaufen.</a:t>
            </a:r>
            <a:br>
              <a:rPr lang="de-DE" altLang="de-DE" sz="1800" dirty="0">
                <a:latin typeface="Calibri" pitchFamily="34" charset="0"/>
                <a:cs typeface="Calibri" pitchFamily="34" charset="0"/>
              </a:rPr>
            </a:br>
            <a:r>
              <a:rPr lang="de-DE" altLang="de-DE" sz="1800" dirty="0">
                <a:latin typeface="Calibri" pitchFamily="34" charset="0"/>
                <a:cs typeface="Calibri" pitchFamily="34" charset="0"/>
              </a:rPr>
              <a:t>Dann hätte ich noch 15 Schafe.“</a:t>
            </a:r>
            <a:br>
              <a:rPr lang="de-DE" altLang="de-DE" sz="1800" dirty="0">
                <a:latin typeface="Calibri" pitchFamily="34" charset="0"/>
                <a:cs typeface="Calibri" pitchFamily="34" charset="0"/>
              </a:rPr>
            </a:br>
            <a:r>
              <a:rPr lang="de-DE" altLang="de-DE" sz="1800" dirty="0">
                <a:latin typeface="Calibri" pitchFamily="34" charset="0"/>
                <a:cs typeface="Calibri" pitchFamily="34" charset="0"/>
              </a:rPr>
              <a:t>Wie viele Schafe hat der Schäfer? (Rechenwege 4, S.37/2) </a:t>
            </a:r>
            <a:br>
              <a:rPr lang="de-DE" altLang="de-DE" sz="1800" dirty="0">
                <a:latin typeface="Calibri" pitchFamily="34" charset="0"/>
                <a:cs typeface="Calibri" pitchFamily="34" charset="0"/>
              </a:rPr>
            </a:br>
            <a:r>
              <a:rPr lang="de-DE" altLang="de-DE" sz="1800" dirty="0">
                <a:latin typeface="Calibri" pitchFamily="34" charset="0"/>
                <a:cs typeface="Calibri" pitchFamily="34" charset="0"/>
              </a:rPr>
              <a:t> </a:t>
            </a:r>
            <a:br>
              <a:rPr lang="de-DE" altLang="de-DE" sz="1800" dirty="0">
                <a:latin typeface="Calibri" pitchFamily="34" charset="0"/>
                <a:cs typeface="Calibri" pitchFamily="34" charset="0"/>
              </a:rPr>
            </a:br>
            <a:r>
              <a:rPr lang="de-DE" altLang="de-DE" sz="1800" dirty="0">
                <a:latin typeface="Calibri" pitchFamily="34" charset="0"/>
                <a:cs typeface="Calibri" pitchFamily="34" charset="0"/>
              </a:rPr>
              <a:t>In 3 Regalen stehen Bücher. Im 1. Regal sind es halb so viele Bücher wie in den beiden anderen Regalen zusammen. Im 2. Regal stehen dreimal so viele Bücher wie im 3. Regal. Insgesamt stehen 72 Bücher in den 3 Regalen.</a:t>
            </a:r>
            <a:br>
              <a:rPr lang="de-DE" altLang="de-DE" sz="1800" dirty="0">
                <a:latin typeface="Calibri" pitchFamily="34" charset="0"/>
                <a:cs typeface="Calibri" pitchFamily="34" charset="0"/>
              </a:rPr>
            </a:br>
            <a:r>
              <a:rPr lang="de-DE" altLang="de-DE" sz="1800" dirty="0">
                <a:latin typeface="Calibri" pitchFamily="34" charset="0"/>
                <a:cs typeface="Calibri" pitchFamily="34" charset="0"/>
              </a:rPr>
              <a:t>Wie viele Bücher stehen in jedem Regal? Begründe deine Lösungen. (Mathematik für kleine Asse, Kl.3/4, </a:t>
            </a:r>
            <a:r>
              <a:rPr lang="de-DE" altLang="de-DE" sz="1800" dirty="0" err="1">
                <a:latin typeface="Calibri" pitchFamily="34" charset="0"/>
                <a:cs typeface="Calibri" pitchFamily="34" charset="0"/>
              </a:rPr>
              <a:t>Aufg</a:t>
            </a:r>
            <a:r>
              <a:rPr lang="de-DE" altLang="de-DE" sz="1800" dirty="0">
                <a:latin typeface="Calibri" pitchFamily="34" charset="0"/>
                <a:cs typeface="Calibri" pitchFamily="34" charset="0"/>
              </a:rPr>
              <a:t>. 5)</a:t>
            </a:r>
            <a:br>
              <a:rPr lang="de-DE" altLang="de-DE" sz="1800" dirty="0">
                <a:latin typeface="Calibri" pitchFamily="34" charset="0"/>
                <a:cs typeface="Calibri" pitchFamily="34" charset="0"/>
              </a:rPr>
            </a:br>
            <a:endParaRPr lang="de-DE" sz="1800" dirty="0">
              <a:latin typeface="Calibri" pitchFamily="34" charset="0"/>
              <a:cs typeface="Calibri" pitchFamily="34" charset="0"/>
            </a:endParaRPr>
          </a:p>
        </p:txBody>
      </p:sp>
      <p:sp>
        <p:nvSpPr>
          <p:cNvPr id="2" name="Titel 1"/>
          <p:cNvSpPr>
            <a:spLocks noGrp="1"/>
          </p:cNvSpPr>
          <p:nvPr>
            <p:ph type="title"/>
          </p:nvPr>
        </p:nvSpPr>
        <p:spPr/>
        <p:txBody>
          <a:bodyPr>
            <a:normAutofit fontScale="90000"/>
          </a:bodyPr>
          <a:lstStyle/>
          <a:p>
            <a:br>
              <a:rPr lang="de-DE" dirty="0">
                <a:latin typeface="Calibri" panose="020F0502020204030204" pitchFamily="34" charset="0"/>
              </a:rPr>
            </a:br>
            <a:r>
              <a:rPr lang="de-DE" sz="2800" dirty="0">
                <a:latin typeface="Calibri" panose="020F0502020204030204" pitchFamily="34" charset="0"/>
              </a:rPr>
              <a:t>Auftrag</a:t>
            </a:r>
            <a:br>
              <a:rPr lang="de-DE" dirty="0">
                <a:latin typeface="Calibri" panose="020F0502020204030204" pitchFamily="34" charset="0"/>
              </a:rPr>
            </a:br>
            <a:endParaRPr lang="de-DE"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p:cTn id="14" dur="500" fill="hold"/>
                                        <p:tgtEl>
                                          <p:spTgt spid="9"/>
                                        </p:tgtEl>
                                        <p:attrNameLst>
                                          <p:attrName>ppt_w</p:attrName>
                                        </p:attrNameLst>
                                      </p:cBhvr>
                                      <p:tavLst>
                                        <p:tav tm="0">
                                          <p:val>
                                            <p:fltVal val="0"/>
                                          </p:val>
                                        </p:tav>
                                        <p:tav tm="100000">
                                          <p:val>
                                            <p:strVal val="#ppt_w"/>
                                          </p:val>
                                        </p:tav>
                                      </p:tavLst>
                                    </p:anim>
                                    <p:anim calcmode="lin" valueType="num">
                                      <p:cBhvr>
                                        <p:cTn id="15" dur="500" fill="hold"/>
                                        <p:tgtEl>
                                          <p:spTgt spid="9"/>
                                        </p:tgtEl>
                                        <p:attrNameLst>
                                          <p:attrName>ppt_h</p:attrName>
                                        </p:attrNameLst>
                                      </p:cBhvr>
                                      <p:tavLst>
                                        <p:tav tm="0">
                                          <p:val>
                                            <p:fltVal val="0"/>
                                          </p:val>
                                        </p:tav>
                                        <p:tav tm="100000">
                                          <p:val>
                                            <p:strVal val="#ppt_h"/>
                                          </p:val>
                                        </p:tav>
                                      </p:tavLst>
                                    </p:anim>
                                    <p:animEffect transition="in" filter="fade">
                                      <p:cBhvr>
                                        <p:cTn id="1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Lst>
  </p:timing>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 name="Inhaltsplatzhalter 4"/>
          <p:cNvSpPr>
            <a:spLocks noGrp="1"/>
          </p:cNvSpPr>
          <p:nvPr>
            <p:ph idx="17"/>
          </p:nvPr>
        </p:nvSpPr>
        <p:spPr>
          <a:prstGeom prst="rect">
            <a:avLst/>
          </a:prstGeom>
        </p:spPr>
        <p:txBody>
          <a:bodyPr/>
          <a:lstStyle/>
          <a:p>
            <a:r>
              <a:rPr lang="de-DE" b="1" dirty="0">
                <a:solidFill>
                  <a:schemeClr val="accent2"/>
                </a:solidFill>
              </a:rPr>
              <a:t>Diese Folie gehört mit zum Material und darf nicht entfernt werden.</a:t>
            </a:r>
          </a:p>
        </p:txBody>
      </p:sp>
      <p:sp>
        <p:nvSpPr>
          <p:cNvPr id="5" name="Titel 4"/>
          <p:cNvSpPr>
            <a:spLocks noGrp="1"/>
          </p:cNvSpPr>
          <p:nvPr>
            <p:ph type="title"/>
          </p:nvPr>
        </p:nvSpPr>
        <p:spPr/>
        <p:txBody>
          <a:bodyPr>
            <a:normAutofit/>
          </a:bodyPr>
          <a:lstStyle/>
          <a:p>
            <a:r>
              <a:rPr lang="de-DE" dirty="0"/>
              <a:t>Hinweise zu den Lizenzbedingungen</a:t>
            </a:r>
          </a:p>
        </p:txBody>
      </p:sp>
      <p:sp>
        <p:nvSpPr>
          <p:cNvPr id="13" name="Inhaltsplatzhalter 2"/>
          <p:cNvSpPr>
            <a:spLocks noGrp="1"/>
          </p:cNvSpPr>
          <p:nvPr>
            <p:ph idx="1"/>
          </p:nvPr>
        </p:nvSpPr>
        <p:spPr/>
        <p:txBody>
          <a:bodyPr>
            <a:normAutofit/>
          </a:bodyPr>
          <a:lstStyle/>
          <a:p>
            <a:r>
              <a:rPr lang="de-DE" dirty="0"/>
              <a:t>Dieses Material wurde von Elke Mirwald und Roland Rink für das Deutsche Zentrum für Lehrerbildung Mathematik (DZLM) konzipiert und kann, soweit nicht anderweitig gekennzeichnet, unter der </a:t>
            </a:r>
            <a:r>
              <a:rPr lang="de-DE" dirty="0">
                <a:solidFill>
                  <a:schemeClr val="accent1"/>
                </a:solidFill>
              </a:rPr>
              <a:t>Creative Commons Lizenz BY-SA: Namensnennung – Weitergabe unter gleichen Bedingungen 4.0 International </a:t>
            </a:r>
            <a:r>
              <a:rPr lang="de-DE" dirty="0"/>
              <a:t>weiterverwendet werden.</a:t>
            </a:r>
          </a:p>
          <a:p>
            <a:r>
              <a:rPr lang="de-DE" dirty="0"/>
              <a:t>Das bedeutet insbesondere: Alle Folien und Materialien können für Zwecke der Aus- und Fortbildung gerne genutzt werden – unter der Voraussetzung, dass immer die Quellenhinweise aufgeführt bleiben. </a:t>
            </a:r>
          </a:p>
          <a:p>
            <a:r>
              <a:rPr lang="de-DE" dirty="0"/>
              <a:t>Bildnachweise und Zitatquellen finden sich auf den jeweiligen Folien bzw. Zusatzmaterialien.</a:t>
            </a:r>
          </a:p>
          <a:p>
            <a:r>
              <a:rPr lang="de-DE" dirty="0"/>
              <a:t>Weitere Hinweise und Informationen zum DZLM finden Sie unter </a:t>
            </a:r>
            <a:r>
              <a:rPr lang="de-DE" dirty="0">
                <a:hlinkClick r:id="rId3"/>
              </a:rPr>
              <a:t>dzlm.de</a:t>
            </a:r>
            <a:r>
              <a:rPr lang="de-DE" dirty="0"/>
              <a:t>.</a:t>
            </a:r>
          </a:p>
        </p:txBody>
      </p:sp>
      <p:sp>
        <p:nvSpPr>
          <p:cNvPr id="12" name="Titel 1"/>
          <p:cNvSpPr txBox="1">
            <a:spLocks/>
          </p:cNvSpPr>
          <p:nvPr/>
        </p:nvSpPr>
        <p:spPr>
          <a:xfrm>
            <a:off x="323528" y="417587"/>
            <a:ext cx="8424936" cy="490861"/>
          </a:xfrm>
          <a:prstGeom prst="rect">
            <a:avLst/>
          </a:prstGeom>
        </p:spPr>
        <p:txBody>
          <a:bodyPr vert="horz" lIns="91440" tIns="45720" rIns="91440" bIns="45720" rtlCol="0" anchor="ctr">
            <a:normAutofit fontScale="97500" lnSpcReduction="10000"/>
          </a:bodyPr>
          <a:lstStyle>
            <a:lvl1pPr algn="l" rtl="0" eaLnBrk="1" fontAlgn="base" hangingPunct="1">
              <a:spcBef>
                <a:spcPct val="0"/>
              </a:spcBef>
              <a:spcAft>
                <a:spcPct val="0"/>
              </a:spcAft>
              <a:defRPr sz="2800" b="1">
                <a:solidFill>
                  <a:srgbClr val="327A86"/>
                </a:solidFill>
                <a:latin typeface="Calibri"/>
                <a:ea typeface="+mj-ea"/>
                <a:cs typeface="Calibri"/>
              </a:defRPr>
            </a:lvl1pPr>
            <a:lvl2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2pPr>
            <a:lvl3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3pPr>
            <a:lvl4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4pPr>
            <a:lvl5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5pPr>
            <a:lvl6pPr marL="4572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6pPr>
            <a:lvl7pPr marL="9144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7pPr>
            <a:lvl8pPr marL="13716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8pPr>
            <a:lvl9pPr marL="18288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9pPr>
          </a:lstStyle>
          <a:p>
            <a:endParaRPr lang="de-DE" kern="0" dirty="0"/>
          </a:p>
        </p:txBody>
      </p:sp>
      <p:pic>
        <p:nvPicPr>
          <p:cNvPr id="14" name="Bild 13"/>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7728850" y="548680"/>
            <a:ext cx="1091622" cy="393700"/>
          </a:xfrm>
          <a:prstGeom prst="rect">
            <a:avLst/>
          </a:prstGeom>
        </p:spPr>
      </p:pic>
      <p:sp>
        <p:nvSpPr>
          <p:cNvPr id="2" name="Textfeld 1"/>
          <p:cNvSpPr txBox="1"/>
          <p:nvPr/>
        </p:nvSpPr>
        <p:spPr>
          <a:xfrm>
            <a:off x="3275856" y="0"/>
            <a:ext cx="5866557" cy="307777"/>
          </a:xfrm>
          <a:prstGeom prst="rect">
            <a:avLst/>
          </a:prstGeom>
          <a:solidFill>
            <a:schemeClr val="accent3"/>
          </a:solidFill>
        </p:spPr>
        <p:txBody>
          <a:bodyPr wrap="square" rtlCol="0">
            <a:spAutoFit/>
          </a:bodyPr>
          <a:lstStyle/>
          <a:p>
            <a:endParaRPr lang="de-DE" sz="1400" dirty="0">
              <a:latin typeface="Calibri" panose="020F0502020204030204" pitchFamily="34" charset="0"/>
            </a:endParaRPr>
          </a:p>
        </p:txBody>
      </p:sp>
    </p:spTree>
    <p:extLst>
      <p:ext uri="{BB962C8B-B14F-4D97-AF65-F5344CB8AC3E}">
        <p14:creationId xmlns:p14="http://schemas.microsoft.com/office/powerpoint/2010/main" val="1019932316"/>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el 1"/>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90000"/>
          </a:bodyPr>
          <a:lstStyle/>
          <a:p>
            <a:r>
              <a:rPr lang="de-DE" altLang="de-DE" sz="2800" dirty="0"/>
              <a:t>Phasen des Problemlöseprozesses</a:t>
            </a:r>
            <a:br>
              <a:rPr lang="de-DE" altLang="de-DE" dirty="0"/>
            </a:br>
            <a:endParaRPr lang="de-DE" altLang="de-DE" sz="2000" b="0" dirty="0">
              <a:solidFill>
                <a:schemeClr val="tx1"/>
              </a:solidFill>
            </a:endParaRPr>
          </a:p>
        </p:txBody>
      </p:sp>
      <p:sp>
        <p:nvSpPr>
          <p:cNvPr id="4" name="Rechteck 3"/>
          <p:cNvSpPr>
            <a:spLocks noChangeArrowheads="1"/>
          </p:cNvSpPr>
          <p:nvPr/>
        </p:nvSpPr>
        <p:spPr bwMode="auto">
          <a:xfrm>
            <a:off x="323528" y="1340768"/>
            <a:ext cx="7777163" cy="46628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2100">
                <a:solidFill>
                  <a:srgbClr val="00376C"/>
                </a:solidFill>
                <a:latin typeface="Verdana" panose="020B060403050404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9pPr>
          </a:lstStyle>
          <a:p>
            <a:pPr eaLnBrk="1" hangingPunct="1">
              <a:spcBef>
                <a:spcPct val="50000"/>
              </a:spcBef>
              <a:buFontTx/>
              <a:buNone/>
            </a:pPr>
            <a:r>
              <a:rPr lang="de-DE" altLang="de-DE" sz="1800" b="1" dirty="0">
                <a:solidFill>
                  <a:schemeClr val="tx1"/>
                </a:solidFill>
                <a:latin typeface="Calibri" panose="020F0502020204030204" pitchFamily="34" charset="0"/>
                <a:cs typeface="Calibri" panose="020F0502020204030204" pitchFamily="34" charset="0"/>
              </a:rPr>
              <a:t>Phase 1 ist das Verstehen der Aufgabe</a:t>
            </a:r>
          </a:p>
          <a:p>
            <a:pPr eaLnBrk="1" hangingPunct="1">
              <a:spcBef>
                <a:spcPct val="50000"/>
              </a:spcBef>
              <a:buFontTx/>
              <a:buNone/>
            </a:pPr>
            <a:r>
              <a:rPr lang="de-DE" altLang="de-DE" sz="1800" dirty="0">
                <a:solidFill>
                  <a:schemeClr val="tx1"/>
                </a:solidFill>
                <a:latin typeface="Calibri" panose="020F0502020204030204" pitchFamily="34" charset="0"/>
                <a:cs typeface="Calibri" panose="020F0502020204030204" pitchFamily="34" charset="0"/>
              </a:rPr>
              <a:t>Der Lernende soll hier geeignete Fragen stellen und überlegen, ob das Problem überhaupt lösbar ist. Eine erste Visualisierung könnte z. B. weiterhelfen.</a:t>
            </a:r>
          </a:p>
          <a:p>
            <a:pPr eaLnBrk="1" hangingPunct="1">
              <a:spcBef>
                <a:spcPct val="50000"/>
              </a:spcBef>
              <a:buFontTx/>
              <a:buNone/>
            </a:pPr>
            <a:r>
              <a:rPr lang="de-DE" altLang="de-DE" sz="1800" b="1" dirty="0">
                <a:solidFill>
                  <a:schemeClr val="tx1"/>
                </a:solidFill>
                <a:latin typeface="Calibri" panose="020F0502020204030204" pitchFamily="34" charset="0"/>
                <a:cs typeface="Calibri" panose="020F0502020204030204" pitchFamily="34" charset="0"/>
              </a:rPr>
              <a:t>Phase 2 ist das Ausdenken eines Plans</a:t>
            </a:r>
          </a:p>
          <a:p>
            <a:pPr eaLnBrk="1" hangingPunct="1">
              <a:spcBef>
                <a:spcPct val="50000"/>
              </a:spcBef>
              <a:buFontTx/>
              <a:buNone/>
            </a:pPr>
            <a:r>
              <a:rPr lang="de-DE" altLang="de-DE" sz="1800" dirty="0">
                <a:solidFill>
                  <a:schemeClr val="tx1"/>
                </a:solidFill>
                <a:latin typeface="Calibri" panose="020F0502020204030204" pitchFamily="34" charset="0"/>
                <a:cs typeface="Calibri" panose="020F0502020204030204" pitchFamily="34" charset="0"/>
              </a:rPr>
              <a:t>Bekannte Strategien werden betrachtet und auf Nutzbarkeit untersucht.</a:t>
            </a:r>
          </a:p>
          <a:p>
            <a:pPr eaLnBrk="1" hangingPunct="1">
              <a:spcBef>
                <a:spcPct val="50000"/>
              </a:spcBef>
              <a:buFontTx/>
              <a:buNone/>
            </a:pPr>
            <a:r>
              <a:rPr lang="de-DE" altLang="de-DE" sz="1800" b="1" dirty="0">
                <a:solidFill>
                  <a:schemeClr val="tx1"/>
                </a:solidFill>
                <a:latin typeface="Calibri" panose="020F0502020204030204" pitchFamily="34" charset="0"/>
                <a:cs typeface="Calibri" panose="020F0502020204030204" pitchFamily="34" charset="0"/>
              </a:rPr>
              <a:t>Phase 3 ist die Ausführung des Plans</a:t>
            </a:r>
          </a:p>
          <a:p>
            <a:pPr eaLnBrk="1" hangingPunct="1">
              <a:spcBef>
                <a:spcPct val="50000"/>
              </a:spcBef>
              <a:buFontTx/>
              <a:buNone/>
            </a:pPr>
            <a:r>
              <a:rPr lang="de-DE" altLang="de-DE" sz="1800" dirty="0">
                <a:solidFill>
                  <a:schemeClr val="tx1"/>
                </a:solidFill>
                <a:latin typeface="Calibri" panose="020F0502020204030204" pitchFamily="34" charset="0"/>
                <a:cs typeface="Calibri" panose="020F0502020204030204" pitchFamily="34" charset="0"/>
              </a:rPr>
              <a:t>Jeder Schritt der Problemlösung soll auf mathematische Richtigkeit kontrolliert werden.</a:t>
            </a:r>
          </a:p>
          <a:p>
            <a:pPr eaLnBrk="1" hangingPunct="1">
              <a:spcBef>
                <a:spcPct val="50000"/>
              </a:spcBef>
              <a:buFontTx/>
              <a:buNone/>
            </a:pPr>
            <a:r>
              <a:rPr lang="de-DE" altLang="de-DE" sz="1800" b="1" dirty="0">
                <a:solidFill>
                  <a:schemeClr val="tx1"/>
                </a:solidFill>
                <a:latin typeface="Calibri" panose="020F0502020204030204" pitchFamily="34" charset="0"/>
                <a:cs typeface="Calibri" panose="020F0502020204030204" pitchFamily="34" charset="0"/>
              </a:rPr>
              <a:t>Phase 4 ist die Rückschau</a:t>
            </a:r>
          </a:p>
          <a:p>
            <a:pPr eaLnBrk="1" hangingPunct="1">
              <a:spcBef>
                <a:spcPct val="50000"/>
              </a:spcBef>
              <a:buFontTx/>
              <a:buNone/>
            </a:pPr>
            <a:r>
              <a:rPr lang="de-DE" altLang="de-DE" sz="1800" dirty="0">
                <a:solidFill>
                  <a:schemeClr val="tx1"/>
                </a:solidFill>
                <a:latin typeface="Calibri" panose="020F0502020204030204" pitchFamily="34" charset="0"/>
                <a:cs typeface="Calibri" panose="020F0502020204030204" pitchFamily="34" charset="0"/>
              </a:rPr>
              <a:t>Die Lernenden sollen ihre Problemlösung reflektieren und die verwendete Methode für kommende Probleme nutzen.</a:t>
            </a:r>
          </a:p>
          <a:p>
            <a:pPr eaLnBrk="1" hangingPunct="1">
              <a:spcBef>
                <a:spcPct val="50000"/>
              </a:spcBef>
              <a:buFontTx/>
              <a:buNone/>
            </a:pPr>
            <a:r>
              <a:rPr lang="de-DE" altLang="de-DE" sz="1200" dirty="0">
                <a:solidFill>
                  <a:schemeClr val="tx1"/>
                </a:solidFill>
                <a:latin typeface="Calibri" panose="020F0502020204030204" pitchFamily="34" charset="0"/>
                <a:cs typeface="Calibri" panose="020F0502020204030204" pitchFamily="34" charset="0"/>
              </a:rPr>
              <a:t>							</a:t>
            </a:r>
          </a:p>
          <a:p>
            <a:pPr eaLnBrk="1" hangingPunct="1">
              <a:spcBef>
                <a:spcPct val="50000"/>
              </a:spcBef>
              <a:buFontTx/>
              <a:buNone/>
            </a:pPr>
            <a:r>
              <a:rPr lang="de-DE" altLang="de-DE" sz="1200" dirty="0">
                <a:solidFill>
                  <a:schemeClr val="tx1"/>
                </a:solidFill>
                <a:latin typeface="Calibri" panose="020F0502020204030204" pitchFamily="34" charset="0"/>
                <a:cs typeface="Calibri" panose="020F0502020204030204" pitchFamily="34" charset="0"/>
              </a:rPr>
              <a:t>							</a:t>
            </a:r>
          </a:p>
        </p:txBody>
      </p:sp>
      <p:sp>
        <p:nvSpPr>
          <p:cNvPr id="5" name="Rechteck 4"/>
          <p:cNvSpPr/>
          <p:nvPr/>
        </p:nvSpPr>
        <p:spPr>
          <a:xfrm>
            <a:off x="7380312" y="6237312"/>
            <a:ext cx="1296573" cy="276999"/>
          </a:xfrm>
          <a:prstGeom prst="rect">
            <a:avLst/>
          </a:prstGeom>
        </p:spPr>
        <p:txBody>
          <a:bodyPr wrap="none">
            <a:spAutoFit/>
          </a:bodyPr>
          <a:lstStyle/>
          <a:p>
            <a:pPr eaLnBrk="1" hangingPunct="1">
              <a:spcBef>
                <a:spcPct val="50000"/>
              </a:spcBef>
              <a:buFontTx/>
              <a:buNone/>
            </a:pPr>
            <a:r>
              <a:rPr lang="de-DE" altLang="de-DE" sz="1200" dirty="0">
                <a:latin typeface="Calibri" panose="020F0502020204030204" pitchFamily="34" charset="0"/>
                <a:cs typeface="Calibri" panose="020F0502020204030204" pitchFamily="34" charset="0"/>
              </a:rPr>
              <a:t>(nach </a:t>
            </a:r>
            <a:r>
              <a:rPr lang="de-DE" altLang="de-DE" sz="1200" dirty="0" err="1">
                <a:latin typeface="Calibri" panose="020F0502020204030204" pitchFamily="34" charset="0"/>
                <a:cs typeface="Calibri" panose="020F0502020204030204" pitchFamily="34" charset="0"/>
              </a:rPr>
              <a:t>Polya</a:t>
            </a:r>
            <a:r>
              <a:rPr lang="de-DE" altLang="de-DE" sz="1200" dirty="0">
                <a:latin typeface="Calibri" panose="020F0502020204030204" pitchFamily="34" charset="0"/>
                <a:cs typeface="Calibri" panose="020F0502020204030204" pitchFamily="34" charset="0"/>
              </a:rPr>
              <a:t> 1995)</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eck 5"/>
          <p:cNvSpPr/>
          <p:nvPr/>
        </p:nvSpPr>
        <p:spPr bwMode="auto">
          <a:xfrm>
            <a:off x="-396552" y="2060848"/>
            <a:ext cx="8856984" cy="1728192"/>
          </a:xfrm>
          <a:prstGeom prst="rect">
            <a:avLst/>
          </a:prstGeom>
          <a:solidFill>
            <a:schemeClr val="accent1">
              <a:alpha val="2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dirty="0">
              <a:solidFill>
                <a:schemeClr val="accent2"/>
              </a:solidFill>
              <a:latin typeface="Calibri" panose="020F0502020204030204" pitchFamily="34" charset="0"/>
            </a:endParaRPr>
          </a:p>
        </p:txBody>
      </p:sp>
      <p:sp>
        <p:nvSpPr>
          <p:cNvPr id="3" name="Rechteck 2"/>
          <p:cNvSpPr/>
          <p:nvPr/>
        </p:nvSpPr>
        <p:spPr>
          <a:xfrm>
            <a:off x="323528" y="2132856"/>
            <a:ext cx="7272808" cy="1477328"/>
          </a:xfrm>
          <a:prstGeom prst="rect">
            <a:avLst/>
          </a:prstGeom>
        </p:spPr>
        <p:txBody>
          <a:bodyPr wrap="square">
            <a:spAutoFit/>
          </a:bodyPr>
          <a:lstStyle/>
          <a:p>
            <a:pPr>
              <a:spcAft>
                <a:spcPts val="600"/>
              </a:spcAft>
            </a:pPr>
            <a:r>
              <a:rPr lang="de-DE" altLang="de-DE" sz="2000" dirty="0">
                <a:latin typeface="Calibri" pitchFamily="34" charset="0"/>
                <a:cs typeface="Calibri" pitchFamily="34" charset="0"/>
              </a:rPr>
              <a:t>Am Beispiel einer der beiden Aufgaben :</a:t>
            </a:r>
          </a:p>
          <a:p>
            <a:pPr lvl="1">
              <a:spcAft>
                <a:spcPts val="600"/>
              </a:spcAft>
            </a:pPr>
            <a:r>
              <a:rPr lang="de-DE" altLang="de-DE" sz="2000" dirty="0">
                <a:latin typeface="Calibri" pitchFamily="34" charset="0"/>
                <a:cs typeface="Calibri" pitchFamily="34" charset="0"/>
              </a:rPr>
              <a:t>Welche Hilfen würden Sie Ihren Kindern im Unterricht geben? </a:t>
            </a:r>
          </a:p>
          <a:p>
            <a:pPr lvl="1"/>
            <a:r>
              <a:rPr lang="de-DE" altLang="de-DE" sz="2000" dirty="0">
                <a:latin typeface="Calibri" pitchFamily="34" charset="0"/>
                <a:cs typeface="Calibri" pitchFamily="34" charset="0"/>
              </a:rPr>
              <a:t>Notieren und ordnen Sie diese den Phasen des Problemlöse- </a:t>
            </a:r>
            <a:r>
              <a:rPr lang="de-DE" altLang="de-DE" sz="2000" dirty="0" err="1">
                <a:latin typeface="Calibri" pitchFamily="34" charset="0"/>
                <a:cs typeface="Calibri" pitchFamily="34" charset="0"/>
              </a:rPr>
              <a:t>prozesses</a:t>
            </a:r>
            <a:r>
              <a:rPr lang="de-DE" altLang="de-DE" sz="2000" dirty="0">
                <a:latin typeface="Calibri" pitchFamily="34" charset="0"/>
                <a:cs typeface="Calibri" pitchFamily="34" charset="0"/>
              </a:rPr>
              <a:t> zu. </a:t>
            </a:r>
            <a:endParaRPr lang="de-DE" sz="2000" dirty="0">
              <a:latin typeface="Calibri" pitchFamily="34" charset="0"/>
              <a:cs typeface="Calibri" pitchFamily="34" charset="0"/>
            </a:endParaRPr>
          </a:p>
        </p:txBody>
      </p:sp>
      <p:sp>
        <p:nvSpPr>
          <p:cNvPr id="4" name="Titel 1"/>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90000"/>
          </a:bodyPr>
          <a:lstStyle/>
          <a:p>
            <a:r>
              <a:rPr lang="de-DE" altLang="de-DE" sz="2800" dirty="0"/>
              <a:t>Phasen des Problemlöseprozesses</a:t>
            </a:r>
            <a:br>
              <a:rPr lang="de-DE" altLang="de-DE" dirty="0"/>
            </a:br>
            <a:br>
              <a:rPr lang="de-DE" altLang="de-DE" b="0" dirty="0"/>
            </a:br>
            <a:endParaRPr lang="de-DE" altLang="de-DE" sz="2000" b="0" dirty="0">
              <a:solidFill>
                <a:schemeClr val="tx1"/>
              </a:solidFill>
            </a:endParaRPr>
          </a:p>
        </p:txBody>
      </p:sp>
      <p:sp>
        <p:nvSpPr>
          <p:cNvPr id="5" name="Textfeld 4"/>
          <p:cNvSpPr txBox="1"/>
          <p:nvPr/>
        </p:nvSpPr>
        <p:spPr>
          <a:xfrm>
            <a:off x="323528" y="1484784"/>
            <a:ext cx="1141338" cy="461665"/>
          </a:xfrm>
          <a:prstGeom prst="rect">
            <a:avLst/>
          </a:prstGeom>
          <a:noFill/>
        </p:spPr>
        <p:txBody>
          <a:bodyPr wrap="none" rtlCol="0">
            <a:spAutoFit/>
          </a:bodyPr>
          <a:lstStyle/>
          <a:p>
            <a:pPr marL="342900" indent="-342900">
              <a:spcBef>
                <a:spcPts val="400"/>
              </a:spcBef>
            </a:pPr>
            <a:r>
              <a:rPr lang="de-DE" b="1" dirty="0">
                <a:solidFill>
                  <a:srgbClr val="327A86"/>
                </a:solidFill>
                <a:latin typeface="Calibri"/>
                <a:cs typeface="Calibri"/>
              </a:rPr>
              <a:t>Auftrag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hteck 10"/>
          <p:cNvSpPr/>
          <p:nvPr/>
        </p:nvSpPr>
        <p:spPr bwMode="auto">
          <a:xfrm>
            <a:off x="0" y="1268760"/>
            <a:ext cx="899592" cy="5589239"/>
          </a:xfrm>
          <a:prstGeom prst="rect">
            <a:avLst/>
          </a:prstGeom>
          <a:solidFill>
            <a:srgbClr val="D6E4E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dirty="0" err="1">
              <a:solidFill>
                <a:prstClr val="black"/>
              </a:solidFill>
              <a:latin typeface="Calibri" panose="020F0502020204030204" pitchFamily="34" charset="0"/>
            </a:endParaRPr>
          </a:p>
        </p:txBody>
      </p:sp>
      <p:sp>
        <p:nvSpPr>
          <p:cNvPr id="12" name="Rechteck 11"/>
          <p:cNvSpPr/>
          <p:nvPr/>
        </p:nvSpPr>
        <p:spPr bwMode="auto">
          <a:xfrm>
            <a:off x="-396552" y="2492896"/>
            <a:ext cx="8568952" cy="540061"/>
          </a:xfrm>
          <a:prstGeom prst="rect">
            <a:avLst/>
          </a:prstGeom>
          <a:solidFill>
            <a:srgbClr val="D6E4E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dirty="0" err="1">
              <a:solidFill>
                <a:prstClr val="black"/>
              </a:solidFill>
              <a:latin typeface="Calibri" panose="020F0502020204030204" pitchFamily="34" charset="0"/>
            </a:endParaRPr>
          </a:p>
        </p:txBody>
      </p:sp>
      <p:sp>
        <p:nvSpPr>
          <p:cNvPr id="8" name="Titel 7"/>
          <p:cNvSpPr>
            <a:spLocks noGrp="1"/>
          </p:cNvSpPr>
          <p:nvPr>
            <p:ph type="title"/>
          </p:nvPr>
        </p:nvSpPr>
        <p:spPr/>
        <p:txBody>
          <a:bodyPr>
            <a:normAutofit/>
          </a:bodyPr>
          <a:lstStyle/>
          <a:p>
            <a:r>
              <a:rPr lang="en-GB" dirty="0" err="1"/>
              <a:t>Gliederung</a:t>
            </a:r>
            <a:endParaRPr lang="en-GB" dirty="0"/>
          </a:p>
        </p:txBody>
      </p:sp>
      <p:sp>
        <p:nvSpPr>
          <p:cNvPr id="9" name="Inhaltsplatzhalter 8"/>
          <p:cNvSpPr>
            <a:spLocks noGrp="1"/>
          </p:cNvSpPr>
          <p:nvPr>
            <p:ph idx="1"/>
          </p:nvPr>
        </p:nvSpPr>
        <p:spPr/>
        <p:txBody>
          <a:bodyPr/>
          <a:lstStyle/>
          <a:p>
            <a:pPr marL="514350" indent="-514350">
              <a:buClr>
                <a:srgbClr val="327A86"/>
              </a:buClr>
              <a:buAutoNum type="arabicPeriod"/>
            </a:pPr>
            <a:r>
              <a:rPr lang="de-DE" dirty="0"/>
              <a:t>Reflexion und Austausch zur Praxisphase 2</a:t>
            </a:r>
          </a:p>
          <a:p>
            <a:pPr marL="514350" indent="-514350">
              <a:buClr>
                <a:srgbClr val="327A86"/>
              </a:buClr>
              <a:buAutoNum type="arabicPeriod"/>
            </a:pPr>
            <a:r>
              <a:rPr lang="de-DE" altLang="x-none" dirty="0">
                <a:latin typeface="Calibri" pitchFamily="34" charset="0"/>
                <a:cs typeface="Calibri" pitchFamily="34" charset="0"/>
              </a:rPr>
              <a:t>Zum Problemlösen</a:t>
            </a:r>
          </a:p>
          <a:p>
            <a:pPr marL="514350" indent="-514350">
              <a:buClr>
                <a:srgbClr val="327A86"/>
              </a:buClr>
              <a:buFont typeface="Arial" panose="020B0604020202020204" pitchFamily="34" charset="0"/>
              <a:buAutoNum type="arabicPeriod"/>
            </a:pPr>
            <a:r>
              <a:rPr lang="de-DE" dirty="0">
                <a:solidFill>
                  <a:srgbClr val="327A86"/>
                </a:solidFill>
                <a:latin typeface="Calibri" pitchFamily="34" charset="0"/>
                <a:cs typeface="Calibri" pitchFamily="34" charset="0"/>
              </a:rPr>
              <a:t>Zum Umgang mit Schwierigkeiten beim Problemlösen</a:t>
            </a:r>
          </a:p>
          <a:p>
            <a:pPr marL="514350" indent="-514350">
              <a:buClr>
                <a:srgbClr val="327A86"/>
              </a:buClr>
              <a:buFont typeface="Arial" panose="020B0604020202020204" pitchFamily="34" charset="0"/>
              <a:buAutoNum type="arabicPeriod"/>
            </a:pPr>
            <a:r>
              <a:rPr lang="de-DE" dirty="0">
                <a:latin typeface="Calibri" pitchFamily="34" charset="0"/>
                <a:cs typeface="Calibri" pitchFamily="34" charset="0"/>
              </a:rPr>
              <a:t>Zum Begriff „gute“ Aufgaben</a:t>
            </a:r>
            <a:endParaRPr lang="de-DE" dirty="0">
              <a:solidFill>
                <a:srgbClr val="327A86"/>
              </a:solidFill>
            </a:endParaRPr>
          </a:p>
          <a:p>
            <a:pPr marL="514350" indent="-514350">
              <a:buClr>
                <a:srgbClr val="327A86"/>
              </a:buClr>
              <a:buAutoNum type="arabicPeriod"/>
            </a:pPr>
            <a:r>
              <a:rPr lang="de-DE" dirty="0"/>
              <a:t>Vorbereitung Praxisphase 3</a:t>
            </a:r>
          </a:p>
        </p:txBody>
      </p:sp>
    </p:spTree>
    <p:extLst>
      <p:ext uri="{BB962C8B-B14F-4D97-AF65-F5344CB8AC3E}">
        <p14:creationId xmlns:p14="http://schemas.microsoft.com/office/powerpoint/2010/main" val="29800806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Anmerkungen</a:t>
            </a:r>
          </a:p>
        </p:txBody>
      </p:sp>
      <p:sp>
        <p:nvSpPr>
          <p:cNvPr id="3" name="Rechteck 2"/>
          <p:cNvSpPr/>
          <p:nvPr/>
        </p:nvSpPr>
        <p:spPr>
          <a:xfrm>
            <a:off x="323528" y="908720"/>
            <a:ext cx="8496944" cy="5601533"/>
          </a:xfrm>
          <a:prstGeom prst="rect">
            <a:avLst/>
          </a:prstGeom>
        </p:spPr>
        <p:txBody>
          <a:bodyPr wrap="square">
            <a:spAutoFit/>
          </a:bodyPr>
          <a:lstStyle/>
          <a:p>
            <a:pPr algn="just">
              <a:spcAft>
                <a:spcPts val="1200"/>
              </a:spcAft>
            </a:pPr>
            <a:r>
              <a:rPr lang="de-DE" altLang="de-DE" sz="2000" b="1" dirty="0">
                <a:latin typeface="Calibri" pitchFamily="34" charset="0"/>
                <a:cs typeface="Calibri" pitchFamily="34" charset="0"/>
              </a:rPr>
              <a:t>Zu Schwierigkeiten beim Lösen von Sachaufgaben</a:t>
            </a:r>
          </a:p>
          <a:p>
            <a:pPr algn="just">
              <a:spcAft>
                <a:spcPts val="1200"/>
              </a:spcAft>
            </a:pPr>
            <a:r>
              <a:rPr lang="de-DE" altLang="de-DE" sz="1800" dirty="0">
                <a:latin typeface="Calibri" pitchFamily="34" charset="0"/>
                <a:cs typeface="Calibri" pitchFamily="34" charset="0"/>
              </a:rPr>
              <a:t>In der folgenden Arbeitsphase erhalten die Teilnehmenden (TN) Informationen  zu Erkenntnissen zu Schwierigkeiten beim Lösen von Sachaufgaben.</a:t>
            </a:r>
          </a:p>
          <a:p>
            <a:pPr algn="just">
              <a:spcAft>
                <a:spcPts val="1200"/>
              </a:spcAft>
            </a:pPr>
            <a:r>
              <a:rPr lang="de-DE" altLang="de-DE" sz="1800" b="1" dirty="0">
                <a:latin typeface="Calibri" pitchFamily="34" charset="0"/>
                <a:cs typeface="Calibri" pitchFamily="34" charset="0"/>
              </a:rPr>
              <a:t>Reusser, 1997</a:t>
            </a:r>
            <a:r>
              <a:rPr lang="de-DE" altLang="de-DE" sz="1800" dirty="0">
                <a:latin typeface="Calibri" pitchFamily="34" charset="0"/>
                <a:cs typeface="Calibri" pitchFamily="34" charset="0"/>
              </a:rPr>
              <a:t>: Sachaufgaben werden bis zu 30% schlechter als strukturgleiche arithmetische Aufgaben gelöst.</a:t>
            </a:r>
          </a:p>
          <a:p>
            <a:pPr algn="just">
              <a:spcAft>
                <a:spcPts val="1200"/>
              </a:spcAft>
            </a:pPr>
            <a:r>
              <a:rPr lang="de-DE" altLang="de-DE" sz="1800" dirty="0">
                <a:latin typeface="Calibri" pitchFamily="34" charset="0"/>
                <a:cs typeface="Calibri" pitchFamily="34" charset="0"/>
              </a:rPr>
              <a:t>Weitere Untersuchungen bestätigten: Das Problem liegt in dem Widerspruch, der zwischen den Kompetenzen des </a:t>
            </a:r>
            <a:r>
              <a:rPr lang="de-DE" altLang="de-DE" sz="1800" dirty="0" err="1">
                <a:latin typeface="Calibri" pitchFamily="34" charset="0"/>
                <a:cs typeface="Calibri" pitchFamily="34" charset="0"/>
              </a:rPr>
              <a:t>Aufgabenlösers</a:t>
            </a:r>
            <a:r>
              <a:rPr lang="de-DE" altLang="de-DE" sz="1800" dirty="0">
                <a:latin typeface="Calibri" pitchFamily="34" charset="0"/>
                <a:cs typeface="Calibri" pitchFamily="34" charset="0"/>
              </a:rPr>
              <a:t> und den Anforderungen an ihn durch die Aufgabe (ungenügende „Passung“) besteht.</a:t>
            </a:r>
          </a:p>
          <a:p>
            <a:pPr algn="just"/>
            <a:r>
              <a:rPr lang="de-DE" altLang="de-DE" sz="1800" dirty="0">
                <a:latin typeface="Calibri" pitchFamily="34" charset="0"/>
                <a:cs typeface="Calibri" pitchFamily="34" charset="0"/>
              </a:rPr>
              <a:t>Drei grundlegende Faktoren können das Lösen von Sachaufgaben beeinflussen (nach Franke &amp; Ruwisch,  2010, S.80): </a:t>
            </a:r>
          </a:p>
          <a:p>
            <a:pPr lvl="1"/>
            <a:r>
              <a:rPr lang="de-DE" altLang="de-DE" sz="1800" u="sng" dirty="0">
                <a:latin typeface="Calibri" pitchFamily="34" charset="0"/>
                <a:cs typeface="Calibri" pitchFamily="34" charset="0"/>
              </a:rPr>
              <a:t>Sachlich-semantische Faktoren</a:t>
            </a:r>
            <a:r>
              <a:rPr lang="de-DE" altLang="de-DE" sz="1800" dirty="0">
                <a:latin typeface="Calibri" pitchFamily="34" charset="0"/>
                <a:cs typeface="Calibri" pitchFamily="34" charset="0"/>
              </a:rPr>
              <a:t> (fehlende Erfahrungen zum Sachverhalt, Begriffsunklarheiten, irrelevante Daten)</a:t>
            </a:r>
          </a:p>
          <a:p>
            <a:pPr lvl="1"/>
            <a:r>
              <a:rPr lang="de-DE" altLang="de-DE" sz="1800" u="sng" dirty="0">
                <a:latin typeface="Calibri" pitchFamily="34" charset="0"/>
                <a:cs typeface="Calibri" pitchFamily="34" charset="0"/>
              </a:rPr>
              <a:t>Sprachlich-syntaktische Faktoren </a:t>
            </a:r>
            <a:r>
              <a:rPr lang="de-DE" altLang="de-DE" sz="1800" dirty="0">
                <a:latin typeface="Calibri" pitchFamily="34" charset="0"/>
                <a:cs typeface="Calibri" pitchFamily="34" charset="0"/>
              </a:rPr>
              <a:t>(sprachliche Gestaltung, keine lösungskonforme Reihenfolge der Daten, Komplexität des Textes, Schlüsselwörter, Art der Frage</a:t>
            </a:r>
          </a:p>
          <a:p>
            <a:pPr lvl="1">
              <a:spcAft>
                <a:spcPts val="1200"/>
              </a:spcAft>
            </a:pPr>
            <a:r>
              <a:rPr lang="de-DE" altLang="de-DE" sz="1800" u="sng" dirty="0">
                <a:latin typeface="Calibri" pitchFamily="34" charset="0"/>
                <a:cs typeface="Calibri" pitchFamily="34" charset="0"/>
              </a:rPr>
              <a:t>Mathematische Faktoren</a:t>
            </a:r>
            <a:r>
              <a:rPr lang="de-DE" altLang="de-DE" sz="1800" dirty="0">
                <a:latin typeface="Calibri" pitchFamily="34" charset="0"/>
                <a:cs typeface="Calibri" pitchFamily="34" charset="0"/>
              </a:rPr>
              <a:t> (Anzahl der Lösungsschritte, abhängig oder nicht abhängig voneinander, Rechenaufwand, Größe der Zahlen)</a:t>
            </a:r>
          </a:p>
          <a:p>
            <a:r>
              <a:rPr lang="de-DE" altLang="de-DE" sz="1800" b="1" dirty="0">
                <a:latin typeface="Calibri" pitchFamily="34" charset="0"/>
                <a:cs typeface="Calibri" pitchFamily="34" charset="0"/>
              </a:rPr>
              <a:t>Hinweis </a:t>
            </a:r>
            <a:r>
              <a:rPr lang="de-DE" altLang="de-DE" sz="1800" dirty="0">
                <a:latin typeface="Calibri" pitchFamily="34" charset="0"/>
                <a:cs typeface="Calibri" pitchFamily="34" charset="0"/>
              </a:rPr>
              <a:t>– Problematik der Lesekompetenz kann an dieser Stelle nicht vertieft werden</a:t>
            </a:r>
          </a:p>
        </p:txBody>
      </p:sp>
    </p:spTree>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el 1"/>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90000"/>
          </a:bodyPr>
          <a:lstStyle/>
          <a:p>
            <a:r>
              <a:rPr lang="de-DE" altLang="de-DE" sz="2800" dirty="0"/>
              <a:t>Zu Schwierigkeiten beim Lösen von Sachaufgaben </a:t>
            </a:r>
            <a:br>
              <a:rPr lang="de-DE" altLang="de-DE" sz="2800" dirty="0"/>
            </a:br>
            <a:r>
              <a:rPr lang="de-DE" altLang="de-DE" sz="2800" dirty="0"/>
              <a:t>aus Sicht der didaktischen Literatur </a:t>
            </a:r>
            <a:br>
              <a:rPr lang="de-DE" altLang="de-DE" dirty="0"/>
            </a:br>
            <a:endParaRPr lang="de-DE" altLang="de-DE" dirty="0"/>
          </a:p>
        </p:txBody>
      </p:sp>
      <p:sp>
        <p:nvSpPr>
          <p:cNvPr id="20482" name="Inhaltsplatzhalter 2"/>
          <p:cNvSpPr>
            <a:spLocks noGrp="1"/>
          </p:cNvSpPr>
          <p:nvPr>
            <p:ph idx="4294967295"/>
          </p:nvPr>
        </p:nvSpPr>
        <p:spPr>
          <a:xfrm>
            <a:off x="323528" y="1556792"/>
            <a:ext cx="8229600" cy="4527550"/>
          </a:xfrm>
        </p:spPr>
        <p:txBody>
          <a:bodyPr/>
          <a:lstStyle/>
          <a:p>
            <a:pPr marL="0" indent="0">
              <a:buFont typeface="Arial" panose="020B0604020202020204" pitchFamily="34" charset="0"/>
              <a:buNone/>
            </a:pPr>
            <a:r>
              <a:rPr lang="de-DE" altLang="de-DE" b="1" dirty="0">
                <a:solidFill>
                  <a:srgbClr val="327A86"/>
                </a:solidFill>
              </a:rPr>
              <a:t>Fehlerursachen</a:t>
            </a:r>
          </a:p>
        </p:txBody>
      </p:sp>
      <p:graphicFrame>
        <p:nvGraphicFramePr>
          <p:cNvPr id="2" name="Tabelle 1"/>
          <p:cNvGraphicFramePr>
            <a:graphicFrameLocks noGrp="1"/>
          </p:cNvGraphicFramePr>
          <p:nvPr>
            <p:extLst>
              <p:ext uri="{D42A27DB-BD31-4B8C-83A1-F6EECF244321}">
                <p14:modId xmlns:p14="http://schemas.microsoft.com/office/powerpoint/2010/main" val="1642435061"/>
              </p:ext>
            </p:extLst>
          </p:nvPr>
        </p:nvGraphicFramePr>
        <p:xfrm>
          <a:off x="395536" y="2132856"/>
          <a:ext cx="7993063" cy="3995992"/>
        </p:xfrm>
        <a:graphic>
          <a:graphicData uri="http://schemas.openxmlformats.org/drawingml/2006/table">
            <a:tbl>
              <a:tblPr/>
              <a:tblGrid>
                <a:gridCol w="2663825">
                  <a:extLst>
                    <a:ext uri="{9D8B030D-6E8A-4147-A177-3AD203B41FA5}">
                      <a16:colId xmlns:a16="http://schemas.microsoft.com/office/drawing/2014/main" val="1618097693"/>
                    </a:ext>
                  </a:extLst>
                </a:gridCol>
                <a:gridCol w="2665413">
                  <a:extLst>
                    <a:ext uri="{9D8B030D-6E8A-4147-A177-3AD203B41FA5}">
                      <a16:colId xmlns:a16="http://schemas.microsoft.com/office/drawing/2014/main" val="3337280903"/>
                    </a:ext>
                  </a:extLst>
                </a:gridCol>
                <a:gridCol w="2663825">
                  <a:extLst>
                    <a:ext uri="{9D8B030D-6E8A-4147-A177-3AD203B41FA5}">
                      <a16:colId xmlns:a16="http://schemas.microsoft.com/office/drawing/2014/main" val="4182453602"/>
                    </a:ext>
                  </a:extLst>
                </a:gridCol>
              </a:tblGrid>
              <a:tr h="736600">
                <a:tc>
                  <a:txBody>
                    <a:bodyPr/>
                    <a:lstStyle>
                      <a:lvl1pPr defTabSz="381000">
                        <a:spcBef>
                          <a:spcPct val="20000"/>
                        </a:spcBef>
                        <a:buFont typeface="Arial" panose="020B0604020202020204" pitchFamily="34" charset="0"/>
                        <a:defRPr sz="1900">
                          <a:solidFill>
                            <a:srgbClr val="00376C"/>
                          </a:solidFill>
                          <a:latin typeface="Verdana" panose="020B0604030504040204" pitchFamily="34" charset="0"/>
                          <a:ea typeface="MS PGothic" panose="020B0600070205080204" pitchFamily="34" charset="-128"/>
                        </a:defRPr>
                      </a:lvl1pPr>
                      <a:lvl2pPr defTabSz="381000">
                        <a:spcBef>
                          <a:spcPct val="20000"/>
                        </a:spcBef>
                        <a:buFont typeface="Arial" panose="020B0604020202020204" pitchFamily="34" charset="0"/>
                        <a:defRPr sz="1500">
                          <a:solidFill>
                            <a:srgbClr val="00376C"/>
                          </a:solidFill>
                          <a:latin typeface="Verdana" panose="020B0604030504040204" pitchFamily="34" charset="0"/>
                          <a:ea typeface="MS PGothic" panose="020B0600070205080204" pitchFamily="34" charset="-128"/>
                        </a:defRPr>
                      </a:lvl2pPr>
                      <a:lvl3pPr defTabSz="381000">
                        <a:spcBef>
                          <a:spcPct val="20000"/>
                        </a:spcBef>
                        <a:buFont typeface="Arial" panose="020B0604020202020204" pitchFamily="34" charset="0"/>
                        <a:defRPr sz="1500">
                          <a:solidFill>
                            <a:srgbClr val="00376C"/>
                          </a:solidFill>
                          <a:latin typeface="Verdana" panose="020B0604030504040204" pitchFamily="34" charset="0"/>
                          <a:ea typeface="MS PGothic" panose="020B0600070205080204" pitchFamily="34" charset="-128"/>
                        </a:defRPr>
                      </a:lvl3pPr>
                      <a:lvl4pPr defTabSz="381000">
                        <a:spcBef>
                          <a:spcPct val="20000"/>
                        </a:spcBef>
                        <a:buFont typeface="Arial" panose="020B0604020202020204" pitchFamily="34" charset="0"/>
                        <a:defRPr sz="1500">
                          <a:solidFill>
                            <a:srgbClr val="00376C"/>
                          </a:solidFill>
                          <a:latin typeface="Verdana" panose="020B0604030504040204" pitchFamily="34" charset="0"/>
                          <a:ea typeface="MS PGothic" panose="020B0600070205080204" pitchFamily="34" charset="-128"/>
                        </a:defRPr>
                      </a:lvl4pPr>
                      <a:lvl5pPr defTabSz="381000">
                        <a:spcBef>
                          <a:spcPct val="20000"/>
                        </a:spcBef>
                        <a:buFont typeface="Arial" panose="020B0604020202020204" pitchFamily="34" charset="0"/>
                        <a:defRPr sz="1500">
                          <a:solidFill>
                            <a:srgbClr val="00376C"/>
                          </a:solidFill>
                          <a:latin typeface="Verdana" panose="020B0604030504040204" pitchFamily="34" charset="0"/>
                          <a:ea typeface="MS PGothic" panose="020B0600070205080204" pitchFamily="34" charset="-128"/>
                        </a:defRPr>
                      </a:lvl5pPr>
                      <a:lvl6pPr marL="1984375" indent="301625" defTabSz="381000" eaLnBrk="0" fontAlgn="base" hangingPunct="0">
                        <a:spcBef>
                          <a:spcPct val="20000"/>
                        </a:spcBef>
                        <a:spcAft>
                          <a:spcPct val="0"/>
                        </a:spcAft>
                        <a:buFont typeface="Arial" panose="020B0604020202020204" pitchFamily="34" charset="0"/>
                        <a:defRPr sz="1500">
                          <a:solidFill>
                            <a:srgbClr val="00376C"/>
                          </a:solidFill>
                          <a:latin typeface="Verdana" panose="020B0604030504040204" pitchFamily="34" charset="0"/>
                          <a:ea typeface="MS PGothic" panose="020B0600070205080204" pitchFamily="34" charset="-128"/>
                        </a:defRPr>
                      </a:lvl6pPr>
                      <a:lvl7pPr marL="2441575" indent="301625" defTabSz="381000" eaLnBrk="0" fontAlgn="base" hangingPunct="0">
                        <a:spcBef>
                          <a:spcPct val="20000"/>
                        </a:spcBef>
                        <a:spcAft>
                          <a:spcPct val="0"/>
                        </a:spcAft>
                        <a:buFont typeface="Arial" panose="020B0604020202020204" pitchFamily="34" charset="0"/>
                        <a:defRPr sz="1500">
                          <a:solidFill>
                            <a:srgbClr val="00376C"/>
                          </a:solidFill>
                          <a:latin typeface="Verdana" panose="020B0604030504040204" pitchFamily="34" charset="0"/>
                          <a:ea typeface="MS PGothic" panose="020B0600070205080204" pitchFamily="34" charset="-128"/>
                        </a:defRPr>
                      </a:lvl7pPr>
                      <a:lvl8pPr marL="2898775" indent="301625" defTabSz="381000" eaLnBrk="0" fontAlgn="base" hangingPunct="0">
                        <a:spcBef>
                          <a:spcPct val="20000"/>
                        </a:spcBef>
                        <a:spcAft>
                          <a:spcPct val="0"/>
                        </a:spcAft>
                        <a:buFont typeface="Arial" panose="020B0604020202020204" pitchFamily="34" charset="0"/>
                        <a:defRPr sz="1500">
                          <a:solidFill>
                            <a:srgbClr val="00376C"/>
                          </a:solidFill>
                          <a:latin typeface="Verdana" panose="020B0604030504040204" pitchFamily="34" charset="0"/>
                          <a:ea typeface="MS PGothic" panose="020B0600070205080204" pitchFamily="34" charset="-128"/>
                        </a:defRPr>
                      </a:lvl8pPr>
                      <a:lvl9pPr marL="3355975" indent="301625" defTabSz="381000" eaLnBrk="0" fontAlgn="base" hangingPunct="0">
                        <a:spcBef>
                          <a:spcPct val="20000"/>
                        </a:spcBef>
                        <a:spcAft>
                          <a:spcPct val="0"/>
                        </a:spcAft>
                        <a:buFont typeface="Arial" panose="020B0604020202020204" pitchFamily="34" charset="0"/>
                        <a:defRPr sz="1500">
                          <a:solidFill>
                            <a:srgbClr val="00376C"/>
                          </a:solidFill>
                          <a:latin typeface="Verdana" panose="020B0604030504040204" pitchFamily="34" charset="0"/>
                          <a:ea typeface="MS PGothic" panose="020B0600070205080204" pitchFamily="34" charset="-128"/>
                        </a:defRPr>
                      </a:lvl9pPr>
                    </a:lstStyle>
                    <a:p>
                      <a:pPr marL="0" marR="0" lvl="0" indent="0" algn="l" defTabSz="381000" rtl="0" eaLnBrk="1" fontAlgn="base" latinLnBrk="0" hangingPunct="1">
                        <a:lnSpc>
                          <a:spcPct val="115000"/>
                        </a:lnSpc>
                        <a:spcBef>
                          <a:spcPct val="0"/>
                        </a:spcBef>
                        <a:spcAft>
                          <a:spcPct val="0"/>
                        </a:spcAft>
                        <a:buClrTx/>
                        <a:buSzTx/>
                        <a:buFontTx/>
                        <a:buNone/>
                        <a:tabLst/>
                      </a:pPr>
                      <a:r>
                        <a:rPr kumimoji="0" lang="de-DE" altLang="de-DE" sz="1800" b="1" i="0" u="none" strike="noStrike" cap="none" normalizeH="0" baseline="0" dirty="0">
                          <a:ln>
                            <a:noFill/>
                          </a:ln>
                          <a:solidFill>
                            <a:schemeClr val="tx1"/>
                          </a:solidFill>
                          <a:effectLst/>
                          <a:latin typeface="Calibri" panose="020F0502020204030204" pitchFamily="34" charset="0"/>
                          <a:ea typeface="MS PGothic" panose="020B0600070205080204" pitchFamily="34" charset="-128"/>
                          <a:cs typeface="Calibri" panose="020F0502020204030204" pitchFamily="34" charset="0"/>
                        </a:rPr>
                        <a:t> Orientierung an</a:t>
                      </a:r>
                      <a:endParaRPr kumimoji="0" lang="de-DE" altLang="de-DE" sz="1400" b="1" i="0" u="none" strike="noStrike" cap="none" normalizeH="0" baseline="0" dirty="0">
                        <a:ln>
                          <a:noFill/>
                        </a:ln>
                        <a:solidFill>
                          <a:schemeClr val="tx1"/>
                        </a:solidFill>
                        <a:effectLst/>
                        <a:latin typeface="Calibri" panose="020F0502020204030204" pitchFamily="34" charset="0"/>
                        <a:ea typeface="MS PGothic" panose="020B0600070205080204" pitchFamily="34" charset="-128"/>
                        <a:cs typeface="Calibri" panose="020F0502020204030204" pitchFamily="34" charset="0"/>
                      </a:endParaRPr>
                    </a:p>
                    <a:p>
                      <a:pPr marL="0" marR="0" lvl="0" indent="0" algn="l" defTabSz="381000" rtl="0" eaLnBrk="1" fontAlgn="base" latinLnBrk="0" hangingPunct="1">
                        <a:lnSpc>
                          <a:spcPct val="115000"/>
                        </a:lnSpc>
                        <a:spcBef>
                          <a:spcPct val="0"/>
                        </a:spcBef>
                        <a:spcAft>
                          <a:spcPct val="0"/>
                        </a:spcAft>
                        <a:buClrTx/>
                        <a:buSzTx/>
                        <a:buFontTx/>
                        <a:buNone/>
                        <a:tabLst/>
                      </a:pPr>
                      <a:r>
                        <a:rPr kumimoji="0" lang="de-DE" altLang="de-DE" sz="1800" b="1" i="0" u="none" strike="noStrike" cap="none" normalizeH="0" baseline="0" dirty="0">
                          <a:ln>
                            <a:noFill/>
                          </a:ln>
                          <a:solidFill>
                            <a:schemeClr val="tx1"/>
                          </a:solidFill>
                          <a:effectLst/>
                          <a:latin typeface="Calibri" panose="020F0502020204030204" pitchFamily="34" charset="0"/>
                          <a:ea typeface="MS PGothic" panose="020B0600070205080204" pitchFamily="34" charset="-128"/>
                          <a:cs typeface="Calibri" panose="020F0502020204030204" pitchFamily="34" charset="0"/>
                        </a:rPr>
                        <a:t> Oberflächenmerkmalen</a:t>
                      </a:r>
                      <a:endParaRPr kumimoji="0" lang="de-DE" altLang="de-DE" sz="1400" b="1" i="0" u="none" strike="noStrike" cap="none" normalizeH="0" baseline="0" dirty="0">
                        <a:ln>
                          <a:noFill/>
                        </a:ln>
                        <a:solidFill>
                          <a:schemeClr val="tx1"/>
                        </a:solidFill>
                        <a:effectLst/>
                        <a:latin typeface="Calibri" panose="020F0502020204030204" pitchFamily="34" charset="0"/>
                        <a:ea typeface="MS PGothic" panose="020B0600070205080204" pitchFamily="34" charset="-128"/>
                        <a:cs typeface="Calibri" panose="020F0502020204030204" pitchFamily="34" charset="0"/>
                      </a:endParaRPr>
                    </a:p>
                    <a:p>
                      <a:pPr marL="0" marR="0" lvl="0" indent="0" algn="l" defTabSz="381000" rtl="0" eaLnBrk="1" fontAlgn="base" latinLnBrk="0" hangingPunct="1">
                        <a:lnSpc>
                          <a:spcPct val="115000"/>
                        </a:lnSpc>
                        <a:spcBef>
                          <a:spcPct val="0"/>
                        </a:spcBef>
                        <a:spcAft>
                          <a:spcPct val="0"/>
                        </a:spcAft>
                        <a:buClrTx/>
                        <a:buSzTx/>
                        <a:buFontTx/>
                        <a:buNone/>
                        <a:tabLst/>
                      </a:pPr>
                      <a:r>
                        <a:rPr kumimoji="0" lang="de-DE" altLang="de-DE" sz="1800" b="1" i="0" u="none" strike="noStrike" cap="none" normalizeH="0" baseline="0" dirty="0">
                          <a:ln>
                            <a:noFill/>
                          </a:ln>
                          <a:solidFill>
                            <a:schemeClr val="tx1"/>
                          </a:solidFill>
                          <a:effectLst/>
                          <a:latin typeface="Calibri" panose="020F0502020204030204" pitchFamily="34" charset="0"/>
                          <a:ea typeface="MS PGothic" panose="020B0600070205080204" pitchFamily="34" charset="-128"/>
                          <a:cs typeface="Calibri" panose="020F0502020204030204" pitchFamily="34" charset="0"/>
                        </a:rPr>
                        <a:t> </a:t>
                      </a:r>
                      <a:endParaRPr kumimoji="0" lang="de-DE" altLang="de-DE" sz="14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68582" marR="68582"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5400" cap="flat" cmpd="sng" algn="ctr">
                      <a:solidFill>
                        <a:schemeClr val="tx1"/>
                      </a:solidFill>
                      <a:prstDash val="solid"/>
                      <a:round/>
                      <a:headEnd type="none" w="med" len="med"/>
                      <a:tailEnd type="none" w="med" len="med"/>
                    </a:lnB>
                    <a:lnTlToBr>
                      <a:noFill/>
                    </a:lnTlToBr>
                    <a:lnBlToTr>
                      <a:noFill/>
                    </a:lnBlToTr>
                    <a:noFill/>
                  </a:tcPr>
                </a:tc>
                <a:tc>
                  <a:txBody>
                    <a:bodyPr/>
                    <a:lstStyle>
                      <a:lvl1pPr defTabSz="381000">
                        <a:spcBef>
                          <a:spcPct val="20000"/>
                        </a:spcBef>
                        <a:buFont typeface="Arial" panose="020B0604020202020204" pitchFamily="34" charset="0"/>
                        <a:defRPr sz="1900">
                          <a:solidFill>
                            <a:srgbClr val="00376C"/>
                          </a:solidFill>
                          <a:latin typeface="Verdana" panose="020B0604030504040204" pitchFamily="34" charset="0"/>
                          <a:ea typeface="MS PGothic" panose="020B0600070205080204" pitchFamily="34" charset="-128"/>
                        </a:defRPr>
                      </a:lvl1pPr>
                      <a:lvl2pPr defTabSz="381000">
                        <a:spcBef>
                          <a:spcPct val="20000"/>
                        </a:spcBef>
                        <a:buFont typeface="Arial" panose="020B0604020202020204" pitchFamily="34" charset="0"/>
                        <a:defRPr sz="1500">
                          <a:solidFill>
                            <a:srgbClr val="00376C"/>
                          </a:solidFill>
                          <a:latin typeface="Verdana" panose="020B0604030504040204" pitchFamily="34" charset="0"/>
                          <a:ea typeface="MS PGothic" panose="020B0600070205080204" pitchFamily="34" charset="-128"/>
                        </a:defRPr>
                      </a:lvl2pPr>
                      <a:lvl3pPr defTabSz="381000">
                        <a:spcBef>
                          <a:spcPct val="20000"/>
                        </a:spcBef>
                        <a:buFont typeface="Arial" panose="020B0604020202020204" pitchFamily="34" charset="0"/>
                        <a:defRPr sz="1500">
                          <a:solidFill>
                            <a:srgbClr val="00376C"/>
                          </a:solidFill>
                          <a:latin typeface="Verdana" panose="020B0604030504040204" pitchFamily="34" charset="0"/>
                          <a:ea typeface="MS PGothic" panose="020B0600070205080204" pitchFamily="34" charset="-128"/>
                        </a:defRPr>
                      </a:lvl3pPr>
                      <a:lvl4pPr defTabSz="381000">
                        <a:spcBef>
                          <a:spcPct val="20000"/>
                        </a:spcBef>
                        <a:buFont typeface="Arial" panose="020B0604020202020204" pitchFamily="34" charset="0"/>
                        <a:defRPr sz="1500">
                          <a:solidFill>
                            <a:srgbClr val="00376C"/>
                          </a:solidFill>
                          <a:latin typeface="Verdana" panose="020B0604030504040204" pitchFamily="34" charset="0"/>
                          <a:ea typeface="MS PGothic" panose="020B0600070205080204" pitchFamily="34" charset="-128"/>
                        </a:defRPr>
                      </a:lvl4pPr>
                      <a:lvl5pPr defTabSz="381000">
                        <a:spcBef>
                          <a:spcPct val="20000"/>
                        </a:spcBef>
                        <a:buFont typeface="Arial" panose="020B0604020202020204" pitchFamily="34" charset="0"/>
                        <a:defRPr sz="1500">
                          <a:solidFill>
                            <a:srgbClr val="00376C"/>
                          </a:solidFill>
                          <a:latin typeface="Verdana" panose="020B0604030504040204" pitchFamily="34" charset="0"/>
                          <a:ea typeface="MS PGothic" panose="020B0600070205080204" pitchFamily="34" charset="-128"/>
                        </a:defRPr>
                      </a:lvl5pPr>
                      <a:lvl6pPr marL="1984375" indent="301625" defTabSz="381000" eaLnBrk="0" fontAlgn="base" hangingPunct="0">
                        <a:spcBef>
                          <a:spcPct val="20000"/>
                        </a:spcBef>
                        <a:spcAft>
                          <a:spcPct val="0"/>
                        </a:spcAft>
                        <a:buFont typeface="Arial" panose="020B0604020202020204" pitchFamily="34" charset="0"/>
                        <a:defRPr sz="1500">
                          <a:solidFill>
                            <a:srgbClr val="00376C"/>
                          </a:solidFill>
                          <a:latin typeface="Verdana" panose="020B0604030504040204" pitchFamily="34" charset="0"/>
                          <a:ea typeface="MS PGothic" panose="020B0600070205080204" pitchFamily="34" charset="-128"/>
                        </a:defRPr>
                      </a:lvl6pPr>
                      <a:lvl7pPr marL="2441575" indent="301625" defTabSz="381000" eaLnBrk="0" fontAlgn="base" hangingPunct="0">
                        <a:spcBef>
                          <a:spcPct val="20000"/>
                        </a:spcBef>
                        <a:spcAft>
                          <a:spcPct val="0"/>
                        </a:spcAft>
                        <a:buFont typeface="Arial" panose="020B0604020202020204" pitchFamily="34" charset="0"/>
                        <a:defRPr sz="1500">
                          <a:solidFill>
                            <a:srgbClr val="00376C"/>
                          </a:solidFill>
                          <a:latin typeface="Verdana" panose="020B0604030504040204" pitchFamily="34" charset="0"/>
                          <a:ea typeface="MS PGothic" panose="020B0600070205080204" pitchFamily="34" charset="-128"/>
                        </a:defRPr>
                      </a:lvl7pPr>
                      <a:lvl8pPr marL="2898775" indent="301625" defTabSz="381000" eaLnBrk="0" fontAlgn="base" hangingPunct="0">
                        <a:spcBef>
                          <a:spcPct val="20000"/>
                        </a:spcBef>
                        <a:spcAft>
                          <a:spcPct val="0"/>
                        </a:spcAft>
                        <a:buFont typeface="Arial" panose="020B0604020202020204" pitchFamily="34" charset="0"/>
                        <a:defRPr sz="1500">
                          <a:solidFill>
                            <a:srgbClr val="00376C"/>
                          </a:solidFill>
                          <a:latin typeface="Verdana" panose="020B0604030504040204" pitchFamily="34" charset="0"/>
                          <a:ea typeface="MS PGothic" panose="020B0600070205080204" pitchFamily="34" charset="-128"/>
                        </a:defRPr>
                      </a:lvl8pPr>
                      <a:lvl9pPr marL="3355975" indent="301625" defTabSz="381000" eaLnBrk="0" fontAlgn="base" hangingPunct="0">
                        <a:spcBef>
                          <a:spcPct val="20000"/>
                        </a:spcBef>
                        <a:spcAft>
                          <a:spcPct val="0"/>
                        </a:spcAft>
                        <a:buFont typeface="Arial" panose="020B0604020202020204" pitchFamily="34" charset="0"/>
                        <a:defRPr sz="1500">
                          <a:solidFill>
                            <a:srgbClr val="00376C"/>
                          </a:solidFill>
                          <a:latin typeface="Verdana" panose="020B0604030504040204" pitchFamily="34" charset="0"/>
                          <a:ea typeface="MS PGothic" panose="020B0600070205080204" pitchFamily="34" charset="-128"/>
                        </a:defRPr>
                      </a:lvl9pPr>
                    </a:lstStyle>
                    <a:p>
                      <a:pPr marL="0" marR="0" lvl="0" indent="0" algn="l" defTabSz="381000" rtl="0" eaLnBrk="1" fontAlgn="base" latinLnBrk="0" hangingPunct="1">
                        <a:lnSpc>
                          <a:spcPct val="115000"/>
                        </a:lnSpc>
                        <a:spcBef>
                          <a:spcPct val="0"/>
                        </a:spcBef>
                        <a:spcAft>
                          <a:spcPct val="0"/>
                        </a:spcAft>
                        <a:buClrTx/>
                        <a:buSzTx/>
                        <a:buFontTx/>
                        <a:buNone/>
                        <a:tabLst/>
                      </a:pPr>
                      <a:r>
                        <a:rPr kumimoji="0" lang="de-DE" altLang="de-DE" sz="1800" b="1" i="0" u="none" strike="noStrike" cap="none" normalizeH="0" baseline="0">
                          <a:ln>
                            <a:noFill/>
                          </a:ln>
                          <a:solidFill>
                            <a:schemeClr val="tx1"/>
                          </a:solidFill>
                          <a:effectLst/>
                          <a:latin typeface="Calibri" panose="020F0502020204030204" pitchFamily="34" charset="0"/>
                          <a:ea typeface="MS PGothic" panose="020B0600070205080204" pitchFamily="34" charset="-128"/>
                          <a:cs typeface="Calibri" panose="020F0502020204030204" pitchFamily="34" charset="0"/>
                        </a:rPr>
                        <a:t>beim Modellieren</a:t>
                      </a:r>
                      <a:endParaRPr kumimoji="0" lang="de-DE" altLang="de-DE" sz="1400" b="1" i="0" u="none" strike="noStrike" cap="none" normalizeH="0" baseline="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68582" marR="68582"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5400" cap="flat" cmpd="sng" algn="ctr">
                      <a:solidFill>
                        <a:schemeClr val="tx1"/>
                      </a:solidFill>
                      <a:prstDash val="solid"/>
                      <a:round/>
                      <a:headEnd type="none" w="med" len="med"/>
                      <a:tailEnd type="none" w="med" len="med"/>
                    </a:lnB>
                    <a:lnTlToBr>
                      <a:noFill/>
                    </a:lnTlToBr>
                    <a:lnBlToTr>
                      <a:noFill/>
                    </a:lnBlToTr>
                    <a:noFill/>
                  </a:tcPr>
                </a:tc>
                <a:tc>
                  <a:txBody>
                    <a:bodyPr/>
                    <a:lstStyle>
                      <a:lvl1pPr defTabSz="381000">
                        <a:spcBef>
                          <a:spcPct val="20000"/>
                        </a:spcBef>
                        <a:buFont typeface="Arial" panose="020B0604020202020204" pitchFamily="34" charset="0"/>
                        <a:defRPr sz="1900">
                          <a:solidFill>
                            <a:srgbClr val="00376C"/>
                          </a:solidFill>
                          <a:latin typeface="Verdana" panose="020B0604030504040204" pitchFamily="34" charset="0"/>
                          <a:ea typeface="MS PGothic" panose="020B0600070205080204" pitchFamily="34" charset="-128"/>
                        </a:defRPr>
                      </a:lvl1pPr>
                      <a:lvl2pPr defTabSz="381000">
                        <a:spcBef>
                          <a:spcPct val="20000"/>
                        </a:spcBef>
                        <a:buFont typeface="Arial" panose="020B0604020202020204" pitchFamily="34" charset="0"/>
                        <a:defRPr sz="1500">
                          <a:solidFill>
                            <a:srgbClr val="00376C"/>
                          </a:solidFill>
                          <a:latin typeface="Verdana" panose="020B0604030504040204" pitchFamily="34" charset="0"/>
                          <a:ea typeface="MS PGothic" panose="020B0600070205080204" pitchFamily="34" charset="-128"/>
                        </a:defRPr>
                      </a:lvl2pPr>
                      <a:lvl3pPr defTabSz="381000">
                        <a:spcBef>
                          <a:spcPct val="20000"/>
                        </a:spcBef>
                        <a:buFont typeface="Arial" panose="020B0604020202020204" pitchFamily="34" charset="0"/>
                        <a:defRPr sz="1500">
                          <a:solidFill>
                            <a:srgbClr val="00376C"/>
                          </a:solidFill>
                          <a:latin typeface="Verdana" panose="020B0604030504040204" pitchFamily="34" charset="0"/>
                          <a:ea typeface="MS PGothic" panose="020B0600070205080204" pitchFamily="34" charset="-128"/>
                        </a:defRPr>
                      </a:lvl3pPr>
                      <a:lvl4pPr defTabSz="381000">
                        <a:spcBef>
                          <a:spcPct val="20000"/>
                        </a:spcBef>
                        <a:buFont typeface="Arial" panose="020B0604020202020204" pitchFamily="34" charset="0"/>
                        <a:defRPr sz="1500">
                          <a:solidFill>
                            <a:srgbClr val="00376C"/>
                          </a:solidFill>
                          <a:latin typeface="Verdana" panose="020B0604030504040204" pitchFamily="34" charset="0"/>
                          <a:ea typeface="MS PGothic" panose="020B0600070205080204" pitchFamily="34" charset="-128"/>
                        </a:defRPr>
                      </a:lvl4pPr>
                      <a:lvl5pPr defTabSz="381000">
                        <a:spcBef>
                          <a:spcPct val="20000"/>
                        </a:spcBef>
                        <a:buFont typeface="Arial" panose="020B0604020202020204" pitchFamily="34" charset="0"/>
                        <a:defRPr sz="1500">
                          <a:solidFill>
                            <a:srgbClr val="00376C"/>
                          </a:solidFill>
                          <a:latin typeface="Verdana" panose="020B0604030504040204" pitchFamily="34" charset="0"/>
                          <a:ea typeface="MS PGothic" panose="020B0600070205080204" pitchFamily="34" charset="-128"/>
                        </a:defRPr>
                      </a:lvl5pPr>
                      <a:lvl6pPr marL="1984375" indent="301625" defTabSz="381000" eaLnBrk="0" fontAlgn="base" hangingPunct="0">
                        <a:spcBef>
                          <a:spcPct val="20000"/>
                        </a:spcBef>
                        <a:spcAft>
                          <a:spcPct val="0"/>
                        </a:spcAft>
                        <a:buFont typeface="Arial" panose="020B0604020202020204" pitchFamily="34" charset="0"/>
                        <a:defRPr sz="1500">
                          <a:solidFill>
                            <a:srgbClr val="00376C"/>
                          </a:solidFill>
                          <a:latin typeface="Verdana" panose="020B0604030504040204" pitchFamily="34" charset="0"/>
                          <a:ea typeface="MS PGothic" panose="020B0600070205080204" pitchFamily="34" charset="-128"/>
                        </a:defRPr>
                      </a:lvl6pPr>
                      <a:lvl7pPr marL="2441575" indent="301625" defTabSz="381000" eaLnBrk="0" fontAlgn="base" hangingPunct="0">
                        <a:spcBef>
                          <a:spcPct val="20000"/>
                        </a:spcBef>
                        <a:spcAft>
                          <a:spcPct val="0"/>
                        </a:spcAft>
                        <a:buFont typeface="Arial" panose="020B0604020202020204" pitchFamily="34" charset="0"/>
                        <a:defRPr sz="1500">
                          <a:solidFill>
                            <a:srgbClr val="00376C"/>
                          </a:solidFill>
                          <a:latin typeface="Verdana" panose="020B0604030504040204" pitchFamily="34" charset="0"/>
                          <a:ea typeface="MS PGothic" panose="020B0600070205080204" pitchFamily="34" charset="-128"/>
                        </a:defRPr>
                      </a:lvl7pPr>
                      <a:lvl8pPr marL="2898775" indent="301625" defTabSz="381000" eaLnBrk="0" fontAlgn="base" hangingPunct="0">
                        <a:spcBef>
                          <a:spcPct val="20000"/>
                        </a:spcBef>
                        <a:spcAft>
                          <a:spcPct val="0"/>
                        </a:spcAft>
                        <a:buFont typeface="Arial" panose="020B0604020202020204" pitchFamily="34" charset="0"/>
                        <a:defRPr sz="1500">
                          <a:solidFill>
                            <a:srgbClr val="00376C"/>
                          </a:solidFill>
                          <a:latin typeface="Verdana" panose="020B0604030504040204" pitchFamily="34" charset="0"/>
                          <a:ea typeface="MS PGothic" panose="020B0600070205080204" pitchFamily="34" charset="-128"/>
                        </a:defRPr>
                      </a:lvl8pPr>
                      <a:lvl9pPr marL="3355975" indent="301625" defTabSz="381000" eaLnBrk="0" fontAlgn="base" hangingPunct="0">
                        <a:spcBef>
                          <a:spcPct val="20000"/>
                        </a:spcBef>
                        <a:spcAft>
                          <a:spcPct val="0"/>
                        </a:spcAft>
                        <a:buFont typeface="Arial" panose="020B0604020202020204" pitchFamily="34" charset="0"/>
                        <a:defRPr sz="1500">
                          <a:solidFill>
                            <a:srgbClr val="00376C"/>
                          </a:solidFill>
                          <a:latin typeface="Verdana" panose="020B0604030504040204" pitchFamily="34" charset="0"/>
                          <a:ea typeface="MS PGothic" panose="020B0600070205080204" pitchFamily="34" charset="-128"/>
                        </a:defRPr>
                      </a:lvl9pPr>
                    </a:lstStyle>
                    <a:p>
                      <a:pPr marL="0" marR="0" lvl="0" indent="0" algn="l" defTabSz="381000" rtl="0" eaLnBrk="1" fontAlgn="base" latinLnBrk="0" hangingPunct="1">
                        <a:lnSpc>
                          <a:spcPct val="115000"/>
                        </a:lnSpc>
                        <a:spcBef>
                          <a:spcPct val="0"/>
                        </a:spcBef>
                        <a:spcAft>
                          <a:spcPct val="0"/>
                        </a:spcAft>
                        <a:buClrTx/>
                        <a:buSzTx/>
                        <a:buFontTx/>
                        <a:buNone/>
                        <a:tabLst/>
                      </a:pPr>
                      <a:r>
                        <a:rPr kumimoji="0" lang="de-DE" altLang="de-DE" sz="1800" b="1" i="0" u="none" strike="noStrike" cap="none" normalizeH="0" baseline="0" dirty="0">
                          <a:ln>
                            <a:noFill/>
                          </a:ln>
                          <a:solidFill>
                            <a:schemeClr val="tx1"/>
                          </a:solidFill>
                          <a:effectLst/>
                          <a:latin typeface="Calibri" panose="020F0502020204030204" pitchFamily="34" charset="0"/>
                          <a:ea typeface="MS PGothic" panose="020B0600070205080204" pitchFamily="34" charset="-128"/>
                          <a:cs typeface="Calibri" panose="020F0502020204030204" pitchFamily="34" charset="0"/>
                        </a:rPr>
                        <a:t>aufgrund des unterrichtlichen Kontextes</a:t>
                      </a:r>
                      <a:endParaRPr kumimoji="0" lang="de-DE" altLang="de-DE" sz="14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68582" marR="68582"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54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958110804"/>
                  </a:ext>
                </a:extLst>
              </a:tr>
              <a:tr h="2312988">
                <a:tc>
                  <a:txBody>
                    <a:bodyPr/>
                    <a:lstStyle>
                      <a:lvl1pPr marL="342900" indent="-342900" defTabSz="381000">
                        <a:spcBef>
                          <a:spcPct val="20000"/>
                        </a:spcBef>
                        <a:buFont typeface="Arial" panose="020B0604020202020204" pitchFamily="34" charset="0"/>
                        <a:defRPr sz="1900">
                          <a:solidFill>
                            <a:srgbClr val="00376C"/>
                          </a:solidFill>
                          <a:latin typeface="Verdana" panose="020B0604030504040204" pitchFamily="34" charset="0"/>
                          <a:ea typeface="MS PGothic" panose="020B0600070205080204" pitchFamily="34" charset="-128"/>
                        </a:defRPr>
                      </a:lvl1pPr>
                      <a:lvl2pPr defTabSz="381000">
                        <a:spcBef>
                          <a:spcPct val="20000"/>
                        </a:spcBef>
                        <a:buFont typeface="Arial" panose="020B0604020202020204" pitchFamily="34" charset="0"/>
                        <a:defRPr sz="1500">
                          <a:solidFill>
                            <a:srgbClr val="00376C"/>
                          </a:solidFill>
                          <a:latin typeface="Verdana" panose="020B0604030504040204" pitchFamily="34" charset="0"/>
                          <a:ea typeface="MS PGothic" panose="020B0600070205080204" pitchFamily="34" charset="-128"/>
                        </a:defRPr>
                      </a:lvl2pPr>
                      <a:lvl3pPr defTabSz="381000">
                        <a:spcBef>
                          <a:spcPct val="20000"/>
                        </a:spcBef>
                        <a:buFont typeface="Arial" panose="020B0604020202020204" pitchFamily="34" charset="0"/>
                        <a:defRPr sz="1500">
                          <a:solidFill>
                            <a:srgbClr val="00376C"/>
                          </a:solidFill>
                          <a:latin typeface="Verdana" panose="020B0604030504040204" pitchFamily="34" charset="0"/>
                          <a:ea typeface="MS PGothic" panose="020B0600070205080204" pitchFamily="34" charset="-128"/>
                        </a:defRPr>
                      </a:lvl3pPr>
                      <a:lvl4pPr defTabSz="381000">
                        <a:spcBef>
                          <a:spcPct val="20000"/>
                        </a:spcBef>
                        <a:buFont typeface="Arial" panose="020B0604020202020204" pitchFamily="34" charset="0"/>
                        <a:defRPr sz="1500">
                          <a:solidFill>
                            <a:srgbClr val="00376C"/>
                          </a:solidFill>
                          <a:latin typeface="Verdana" panose="020B0604030504040204" pitchFamily="34" charset="0"/>
                          <a:ea typeface="MS PGothic" panose="020B0600070205080204" pitchFamily="34" charset="-128"/>
                        </a:defRPr>
                      </a:lvl4pPr>
                      <a:lvl5pPr defTabSz="381000">
                        <a:spcBef>
                          <a:spcPct val="20000"/>
                        </a:spcBef>
                        <a:buFont typeface="Arial" panose="020B0604020202020204" pitchFamily="34" charset="0"/>
                        <a:defRPr sz="1500">
                          <a:solidFill>
                            <a:srgbClr val="00376C"/>
                          </a:solidFill>
                          <a:latin typeface="Verdana" panose="020B0604030504040204" pitchFamily="34" charset="0"/>
                          <a:ea typeface="MS PGothic" panose="020B0600070205080204" pitchFamily="34" charset="-128"/>
                        </a:defRPr>
                      </a:lvl5pPr>
                      <a:lvl6pPr marL="1984375" indent="301625" defTabSz="381000" eaLnBrk="0" fontAlgn="base" hangingPunct="0">
                        <a:spcBef>
                          <a:spcPct val="20000"/>
                        </a:spcBef>
                        <a:spcAft>
                          <a:spcPct val="0"/>
                        </a:spcAft>
                        <a:buFont typeface="Arial" panose="020B0604020202020204" pitchFamily="34" charset="0"/>
                        <a:defRPr sz="1500">
                          <a:solidFill>
                            <a:srgbClr val="00376C"/>
                          </a:solidFill>
                          <a:latin typeface="Verdana" panose="020B0604030504040204" pitchFamily="34" charset="0"/>
                          <a:ea typeface="MS PGothic" panose="020B0600070205080204" pitchFamily="34" charset="-128"/>
                        </a:defRPr>
                      </a:lvl6pPr>
                      <a:lvl7pPr marL="2441575" indent="301625" defTabSz="381000" eaLnBrk="0" fontAlgn="base" hangingPunct="0">
                        <a:spcBef>
                          <a:spcPct val="20000"/>
                        </a:spcBef>
                        <a:spcAft>
                          <a:spcPct val="0"/>
                        </a:spcAft>
                        <a:buFont typeface="Arial" panose="020B0604020202020204" pitchFamily="34" charset="0"/>
                        <a:defRPr sz="1500">
                          <a:solidFill>
                            <a:srgbClr val="00376C"/>
                          </a:solidFill>
                          <a:latin typeface="Verdana" panose="020B0604030504040204" pitchFamily="34" charset="0"/>
                          <a:ea typeface="MS PGothic" panose="020B0600070205080204" pitchFamily="34" charset="-128"/>
                        </a:defRPr>
                      </a:lvl7pPr>
                      <a:lvl8pPr marL="2898775" indent="301625" defTabSz="381000" eaLnBrk="0" fontAlgn="base" hangingPunct="0">
                        <a:spcBef>
                          <a:spcPct val="20000"/>
                        </a:spcBef>
                        <a:spcAft>
                          <a:spcPct val="0"/>
                        </a:spcAft>
                        <a:buFont typeface="Arial" panose="020B0604020202020204" pitchFamily="34" charset="0"/>
                        <a:defRPr sz="1500">
                          <a:solidFill>
                            <a:srgbClr val="00376C"/>
                          </a:solidFill>
                          <a:latin typeface="Verdana" panose="020B0604030504040204" pitchFamily="34" charset="0"/>
                          <a:ea typeface="MS PGothic" panose="020B0600070205080204" pitchFamily="34" charset="-128"/>
                        </a:defRPr>
                      </a:lvl8pPr>
                      <a:lvl9pPr marL="3355975" indent="301625" defTabSz="381000" eaLnBrk="0" fontAlgn="base" hangingPunct="0">
                        <a:spcBef>
                          <a:spcPct val="20000"/>
                        </a:spcBef>
                        <a:spcAft>
                          <a:spcPct val="0"/>
                        </a:spcAft>
                        <a:buFont typeface="Arial" panose="020B0604020202020204" pitchFamily="34" charset="0"/>
                        <a:defRPr sz="1500">
                          <a:solidFill>
                            <a:srgbClr val="00376C"/>
                          </a:solidFill>
                          <a:latin typeface="Verdana" panose="020B0604030504040204" pitchFamily="34" charset="0"/>
                          <a:ea typeface="MS PGothic" panose="020B0600070205080204" pitchFamily="34" charset="-128"/>
                        </a:defRPr>
                      </a:lvl9pPr>
                    </a:lstStyle>
                    <a:p>
                      <a:pPr marL="342900" marR="0" lvl="0" indent="-342900" algn="l" defTabSz="381000" rtl="0" eaLnBrk="1" fontAlgn="base" latinLnBrk="0" hangingPunct="1">
                        <a:lnSpc>
                          <a:spcPct val="115000"/>
                        </a:lnSpc>
                        <a:spcBef>
                          <a:spcPct val="0"/>
                        </a:spcBef>
                        <a:spcAft>
                          <a:spcPct val="0"/>
                        </a:spcAft>
                        <a:buClr>
                          <a:srgbClr val="327A86"/>
                        </a:buClr>
                        <a:buSzTx/>
                        <a:buFont typeface="Wingdings" panose="05000000000000000000" pitchFamily="2" charset="2"/>
                        <a:buChar char="§"/>
                        <a:tabLst/>
                      </a:pPr>
                      <a:r>
                        <a:rPr kumimoji="0" lang="de-DE" altLang="de-DE" sz="1600" b="0" i="0" u="none" strike="noStrike" cap="none" normalizeH="0" baseline="0" dirty="0">
                          <a:ln>
                            <a:noFill/>
                          </a:ln>
                          <a:solidFill>
                            <a:schemeClr val="tx1"/>
                          </a:solidFill>
                          <a:effectLst/>
                          <a:latin typeface="Calibri" panose="020F0502020204030204" pitchFamily="34" charset="0"/>
                          <a:ea typeface="MS PGothic" panose="020B0600070205080204" pitchFamily="34" charset="-128"/>
                          <a:cs typeface="Calibri" panose="020F0502020204030204" pitchFamily="34" charset="0"/>
                        </a:rPr>
                        <a:t>Zahlen und vermuteter Rechenaufwand</a:t>
                      </a:r>
                      <a:endParaRPr kumimoji="0" lang="de-DE" altLang="de-DE" sz="1400" b="0" i="0" u="none" strike="noStrike" cap="none" normalizeH="0" baseline="0" dirty="0">
                        <a:ln>
                          <a:noFill/>
                        </a:ln>
                        <a:solidFill>
                          <a:schemeClr val="tx1"/>
                        </a:solidFill>
                        <a:effectLst/>
                        <a:latin typeface="Calibri" panose="020F0502020204030204" pitchFamily="34" charset="0"/>
                        <a:ea typeface="MS PGothic" panose="020B0600070205080204" pitchFamily="34" charset="-128"/>
                        <a:cs typeface="Calibri" panose="020F0502020204030204" pitchFamily="34" charset="0"/>
                      </a:endParaRPr>
                    </a:p>
                    <a:p>
                      <a:pPr marL="342900" marR="0" lvl="0" indent="-342900" algn="l" defTabSz="381000" rtl="0" eaLnBrk="1" fontAlgn="base" latinLnBrk="0" hangingPunct="1">
                        <a:lnSpc>
                          <a:spcPct val="115000"/>
                        </a:lnSpc>
                        <a:spcBef>
                          <a:spcPct val="0"/>
                        </a:spcBef>
                        <a:spcAft>
                          <a:spcPct val="0"/>
                        </a:spcAft>
                        <a:buClr>
                          <a:srgbClr val="327A86"/>
                        </a:buClr>
                        <a:buSzTx/>
                        <a:buFont typeface="Wingdings" panose="05000000000000000000" pitchFamily="2" charset="2"/>
                        <a:buChar char="§"/>
                        <a:tabLst/>
                      </a:pPr>
                      <a:r>
                        <a:rPr kumimoji="0" lang="de-DE" altLang="de-DE" sz="1600" b="0" i="0" u="none" strike="noStrike" cap="none" normalizeH="0" baseline="0" dirty="0">
                          <a:ln>
                            <a:noFill/>
                          </a:ln>
                          <a:solidFill>
                            <a:schemeClr val="tx1"/>
                          </a:solidFill>
                          <a:effectLst/>
                          <a:latin typeface="Calibri" panose="020F0502020204030204" pitchFamily="34" charset="0"/>
                          <a:ea typeface="MS PGothic" panose="020B0600070205080204" pitchFamily="34" charset="-128"/>
                          <a:cs typeface="Calibri" panose="020F0502020204030204" pitchFamily="34" charset="0"/>
                        </a:rPr>
                        <a:t>Signalwörter</a:t>
                      </a:r>
                      <a:endParaRPr kumimoji="0" lang="de-DE" altLang="de-DE" sz="1400" b="0" i="0" u="none" strike="noStrike" cap="none" normalizeH="0" baseline="0" dirty="0">
                        <a:ln>
                          <a:noFill/>
                        </a:ln>
                        <a:solidFill>
                          <a:schemeClr val="tx1"/>
                        </a:solidFill>
                        <a:effectLst/>
                        <a:latin typeface="Calibri" panose="020F0502020204030204" pitchFamily="34" charset="0"/>
                        <a:ea typeface="MS PGothic" panose="020B0600070205080204" pitchFamily="34" charset="-128"/>
                        <a:cs typeface="Calibri" panose="020F0502020204030204" pitchFamily="34" charset="0"/>
                      </a:endParaRPr>
                    </a:p>
                    <a:p>
                      <a:pPr marL="342900" marR="0" lvl="0" indent="-342900" algn="l" defTabSz="381000" rtl="0" eaLnBrk="1" fontAlgn="base" latinLnBrk="0" hangingPunct="1">
                        <a:lnSpc>
                          <a:spcPct val="115000"/>
                        </a:lnSpc>
                        <a:spcBef>
                          <a:spcPct val="0"/>
                        </a:spcBef>
                        <a:spcAft>
                          <a:spcPct val="0"/>
                        </a:spcAft>
                        <a:buClr>
                          <a:srgbClr val="327A86"/>
                        </a:buClr>
                        <a:buSzTx/>
                        <a:buFont typeface="Wingdings" panose="05000000000000000000" pitchFamily="2" charset="2"/>
                        <a:buChar char="§"/>
                        <a:tabLst/>
                      </a:pPr>
                      <a:r>
                        <a:rPr kumimoji="0" lang="de-DE" altLang="de-DE" sz="1600" b="0" i="0" u="none" strike="noStrike" cap="none" normalizeH="0" baseline="0" dirty="0">
                          <a:ln>
                            <a:noFill/>
                          </a:ln>
                          <a:solidFill>
                            <a:schemeClr val="tx1"/>
                          </a:solidFill>
                          <a:effectLst/>
                          <a:latin typeface="Calibri" panose="020F0502020204030204" pitchFamily="34" charset="0"/>
                          <a:ea typeface="MS PGothic" panose="020B0600070205080204" pitchFamily="34" charset="-128"/>
                          <a:cs typeface="Calibri" panose="020F0502020204030204" pitchFamily="34" charset="0"/>
                        </a:rPr>
                        <a:t>Schlussfolgerungen aus den gerade im Unterricht  behandelten mathematischen Inhalten</a:t>
                      </a:r>
                      <a:endParaRPr kumimoji="0" lang="de-DE" altLang="de-DE" sz="14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68582" marR="68582"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54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defTabSz="381000">
                        <a:spcBef>
                          <a:spcPct val="20000"/>
                        </a:spcBef>
                        <a:buFont typeface="Arial" panose="020B0604020202020204" pitchFamily="34" charset="0"/>
                        <a:defRPr sz="1900">
                          <a:solidFill>
                            <a:srgbClr val="00376C"/>
                          </a:solidFill>
                          <a:latin typeface="Verdana" panose="020B0604030504040204" pitchFamily="34" charset="0"/>
                          <a:ea typeface="MS PGothic" panose="020B0600070205080204" pitchFamily="34" charset="-128"/>
                        </a:defRPr>
                      </a:lvl1pPr>
                      <a:lvl2pPr defTabSz="381000">
                        <a:spcBef>
                          <a:spcPct val="20000"/>
                        </a:spcBef>
                        <a:buFont typeface="Arial" panose="020B0604020202020204" pitchFamily="34" charset="0"/>
                        <a:defRPr sz="1500">
                          <a:solidFill>
                            <a:srgbClr val="00376C"/>
                          </a:solidFill>
                          <a:latin typeface="Verdana" panose="020B0604030504040204" pitchFamily="34" charset="0"/>
                          <a:ea typeface="MS PGothic" panose="020B0600070205080204" pitchFamily="34" charset="-128"/>
                        </a:defRPr>
                      </a:lvl2pPr>
                      <a:lvl3pPr defTabSz="381000">
                        <a:spcBef>
                          <a:spcPct val="20000"/>
                        </a:spcBef>
                        <a:buFont typeface="Arial" panose="020B0604020202020204" pitchFamily="34" charset="0"/>
                        <a:defRPr sz="1500">
                          <a:solidFill>
                            <a:srgbClr val="00376C"/>
                          </a:solidFill>
                          <a:latin typeface="Verdana" panose="020B0604030504040204" pitchFamily="34" charset="0"/>
                          <a:ea typeface="MS PGothic" panose="020B0600070205080204" pitchFamily="34" charset="-128"/>
                        </a:defRPr>
                      </a:lvl3pPr>
                      <a:lvl4pPr defTabSz="381000">
                        <a:spcBef>
                          <a:spcPct val="20000"/>
                        </a:spcBef>
                        <a:buFont typeface="Arial" panose="020B0604020202020204" pitchFamily="34" charset="0"/>
                        <a:defRPr sz="1500">
                          <a:solidFill>
                            <a:srgbClr val="00376C"/>
                          </a:solidFill>
                          <a:latin typeface="Verdana" panose="020B0604030504040204" pitchFamily="34" charset="0"/>
                          <a:ea typeface="MS PGothic" panose="020B0600070205080204" pitchFamily="34" charset="-128"/>
                        </a:defRPr>
                      </a:lvl4pPr>
                      <a:lvl5pPr defTabSz="381000">
                        <a:spcBef>
                          <a:spcPct val="20000"/>
                        </a:spcBef>
                        <a:buFont typeface="Arial" panose="020B0604020202020204" pitchFamily="34" charset="0"/>
                        <a:defRPr sz="1500">
                          <a:solidFill>
                            <a:srgbClr val="00376C"/>
                          </a:solidFill>
                          <a:latin typeface="Verdana" panose="020B0604030504040204" pitchFamily="34" charset="0"/>
                          <a:ea typeface="MS PGothic" panose="020B0600070205080204" pitchFamily="34" charset="-128"/>
                        </a:defRPr>
                      </a:lvl5pPr>
                      <a:lvl6pPr marL="1984375" indent="301625" defTabSz="381000" eaLnBrk="0" fontAlgn="base" hangingPunct="0">
                        <a:spcBef>
                          <a:spcPct val="20000"/>
                        </a:spcBef>
                        <a:spcAft>
                          <a:spcPct val="0"/>
                        </a:spcAft>
                        <a:buFont typeface="Arial" panose="020B0604020202020204" pitchFamily="34" charset="0"/>
                        <a:defRPr sz="1500">
                          <a:solidFill>
                            <a:srgbClr val="00376C"/>
                          </a:solidFill>
                          <a:latin typeface="Verdana" panose="020B0604030504040204" pitchFamily="34" charset="0"/>
                          <a:ea typeface="MS PGothic" panose="020B0600070205080204" pitchFamily="34" charset="-128"/>
                        </a:defRPr>
                      </a:lvl6pPr>
                      <a:lvl7pPr marL="2441575" indent="301625" defTabSz="381000" eaLnBrk="0" fontAlgn="base" hangingPunct="0">
                        <a:spcBef>
                          <a:spcPct val="20000"/>
                        </a:spcBef>
                        <a:spcAft>
                          <a:spcPct val="0"/>
                        </a:spcAft>
                        <a:buFont typeface="Arial" panose="020B0604020202020204" pitchFamily="34" charset="0"/>
                        <a:defRPr sz="1500">
                          <a:solidFill>
                            <a:srgbClr val="00376C"/>
                          </a:solidFill>
                          <a:latin typeface="Verdana" panose="020B0604030504040204" pitchFamily="34" charset="0"/>
                          <a:ea typeface="MS PGothic" panose="020B0600070205080204" pitchFamily="34" charset="-128"/>
                        </a:defRPr>
                      </a:lvl7pPr>
                      <a:lvl8pPr marL="2898775" indent="301625" defTabSz="381000" eaLnBrk="0" fontAlgn="base" hangingPunct="0">
                        <a:spcBef>
                          <a:spcPct val="20000"/>
                        </a:spcBef>
                        <a:spcAft>
                          <a:spcPct val="0"/>
                        </a:spcAft>
                        <a:buFont typeface="Arial" panose="020B0604020202020204" pitchFamily="34" charset="0"/>
                        <a:defRPr sz="1500">
                          <a:solidFill>
                            <a:srgbClr val="00376C"/>
                          </a:solidFill>
                          <a:latin typeface="Verdana" panose="020B0604030504040204" pitchFamily="34" charset="0"/>
                          <a:ea typeface="MS PGothic" panose="020B0600070205080204" pitchFamily="34" charset="-128"/>
                        </a:defRPr>
                      </a:lvl8pPr>
                      <a:lvl9pPr marL="3355975" indent="301625" defTabSz="381000" eaLnBrk="0" fontAlgn="base" hangingPunct="0">
                        <a:spcBef>
                          <a:spcPct val="20000"/>
                        </a:spcBef>
                        <a:spcAft>
                          <a:spcPct val="0"/>
                        </a:spcAft>
                        <a:buFont typeface="Arial" panose="020B0604020202020204" pitchFamily="34" charset="0"/>
                        <a:defRPr sz="1500">
                          <a:solidFill>
                            <a:srgbClr val="00376C"/>
                          </a:solidFill>
                          <a:latin typeface="Verdana" panose="020B0604030504040204" pitchFamily="34" charset="0"/>
                          <a:ea typeface="MS PGothic" panose="020B0600070205080204" pitchFamily="34" charset="-128"/>
                        </a:defRPr>
                      </a:lvl9pPr>
                    </a:lstStyle>
                    <a:p>
                      <a:pPr marL="342900" marR="0" lvl="0" indent="-342900" algn="l" defTabSz="381000" rtl="0" eaLnBrk="1" fontAlgn="base" latinLnBrk="0" hangingPunct="1">
                        <a:lnSpc>
                          <a:spcPct val="115000"/>
                        </a:lnSpc>
                        <a:spcBef>
                          <a:spcPct val="0"/>
                        </a:spcBef>
                        <a:spcAft>
                          <a:spcPct val="0"/>
                        </a:spcAft>
                        <a:buClr>
                          <a:srgbClr val="327A86"/>
                        </a:buClr>
                        <a:buSzTx/>
                        <a:buFont typeface="Wingdings" panose="05000000000000000000" pitchFamily="2" charset="2"/>
                        <a:buChar char="§"/>
                        <a:tabLst/>
                      </a:pPr>
                      <a:r>
                        <a:rPr kumimoji="0" lang="de-DE" altLang="de-DE" sz="1600" b="0" i="0" u="none" strike="noStrike" cap="none" normalizeH="0" baseline="0" dirty="0">
                          <a:ln>
                            <a:noFill/>
                          </a:ln>
                          <a:solidFill>
                            <a:schemeClr val="tx1"/>
                          </a:solidFill>
                          <a:effectLst/>
                          <a:latin typeface="Calibri" panose="020F0502020204030204" pitchFamily="34" charset="0"/>
                          <a:ea typeface="MS PGothic" panose="020B0600070205080204" pitchFamily="34" charset="-128"/>
                          <a:cs typeface="Calibri" panose="020F0502020204030204" pitchFamily="34" charset="0"/>
                        </a:rPr>
                        <a:t>Aufbau des Situationsmodells</a:t>
                      </a:r>
                      <a:endParaRPr kumimoji="0" lang="de-DE" altLang="de-DE" sz="1400" b="0" i="0" u="none" strike="noStrike" cap="none" normalizeH="0" baseline="0" dirty="0">
                        <a:ln>
                          <a:noFill/>
                        </a:ln>
                        <a:solidFill>
                          <a:schemeClr val="tx1"/>
                        </a:solidFill>
                        <a:effectLst/>
                        <a:latin typeface="Calibri" panose="020F0502020204030204" pitchFamily="34" charset="0"/>
                        <a:ea typeface="MS PGothic" panose="020B0600070205080204" pitchFamily="34" charset="-128"/>
                        <a:cs typeface="Calibri" panose="020F0502020204030204" pitchFamily="34" charset="0"/>
                      </a:endParaRPr>
                    </a:p>
                    <a:p>
                      <a:pPr marL="342900" marR="0" lvl="0" indent="-342900" algn="l" defTabSz="381000" rtl="0" eaLnBrk="1" fontAlgn="base" latinLnBrk="0" hangingPunct="1">
                        <a:lnSpc>
                          <a:spcPct val="115000"/>
                        </a:lnSpc>
                        <a:spcBef>
                          <a:spcPct val="0"/>
                        </a:spcBef>
                        <a:spcAft>
                          <a:spcPct val="0"/>
                        </a:spcAft>
                        <a:buClr>
                          <a:srgbClr val="327A86"/>
                        </a:buClr>
                        <a:buSzTx/>
                        <a:buFont typeface="Wingdings" panose="05000000000000000000" pitchFamily="2" charset="2"/>
                        <a:buChar char="§"/>
                        <a:tabLst/>
                      </a:pPr>
                      <a:r>
                        <a:rPr kumimoji="0" lang="de-DE" altLang="de-DE" sz="1600" b="0" i="0" u="none" strike="noStrike" cap="none" normalizeH="0" baseline="0" dirty="0">
                          <a:ln>
                            <a:noFill/>
                          </a:ln>
                          <a:solidFill>
                            <a:schemeClr val="tx1"/>
                          </a:solidFill>
                          <a:effectLst/>
                          <a:latin typeface="Calibri" panose="020F0502020204030204" pitchFamily="34" charset="0"/>
                          <a:ea typeface="MS PGothic" panose="020B0600070205080204" pitchFamily="34" charset="-128"/>
                          <a:cs typeface="Calibri" panose="020F0502020204030204" pitchFamily="34" charset="0"/>
                        </a:rPr>
                        <a:t>überführen des Situationsmodells in ein mathematisches Modell</a:t>
                      </a:r>
                      <a:endParaRPr kumimoji="0" lang="de-DE" altLang="de-DE" sz="1400" b="0" i="0" u="none" strike="noStrike" cap="none" normalizeH="0" baseline="0" dirty="0">
                        <a:ln>
                          <a:noFill/>
                        </a:ln>
                        <a:solidFill>
                          <a:schemeClr val="tx1"/>
                        </a:solidFill>
                        <a:effectLst/>
                        <a:latin typeface="Calibri" panose="020F0502020204030204" pitchFamily="34" charset="0"/>
                        <a:ea typeface="MS PGothic" panose="020B0600070205080204" pitchFamily="34" charset="-128"/>
                        <a:cs typeface="Calibri" panose="020F0502020204030204" pitchFamily="34" charset="0"/>
                      </a:endParaRPr>
                    </a:p>
                    <a:p>
                      <a:pPr marL="342900" marR="0" lvl="0" indent="-342900" algn="l" defTabSz="381000" rtl="0" eaLnBrk="1" fontAlgn="base" latinLnBrk="0" hangingPunct="1">
                        <a:lnSpc>
                          <a:spcPct val="115000"/>
                        </a:lnSpc>
                        <a:spcBef>
                          <a:spcPct val="0"/>
                        </a:spcBef>
                        <a:spcAft>
                          <a:spcPct val="0"/>
                        </a:spcAft>
                        <a:buClr>
                          <a:srgbClr val="327A86"/>
                        </a:buClr>
                        <a:buSzTx/>
                        <a:buFont typeface="Wingdings" panose="05000000000000000000" pitchFamily="2" charset="2"/>
                        <a:buChar char="§"/>
                        <a:tabLst/>
                      </a:pPr>
                      <a:r>
                        <a:rPr kumimoji="0" lang="de-DE" altLang="de-DE" sz="1600" b="0" i="0" u="none" strike="noStrike" cap="none" normalizeH="0" baseline="0" dirty="0">
                          <a:ln>
                            <a:noFill/>
                          </a:ln>
                          <a:solidFill>
                            <a:schemeClr val="tx1"/>
                          </a:solidFill>
                          <a:effectLst/>
                          <a:latin typeface="Calibri" panose="020F0502020204030204" pitchFamily="34" charset="0"/>
                          <a:ea typeface="MS PGothic" panose="020B0600070205080204" pitchFamily="34" charset="-128"/>
                          <a:cs typeface="Calibri" panose="020F0502020204030204" pitchFamily="34" charset="0"/>
                        </a:rPr>
                        <a:t>umsetzen des mathematischen Modells</a:t>
                      </a:r>
                      <a:endParaRPr kumimoji="0" lang="de-DE" altLang="de-DE" sz="1400" b="0" i="0" u="none" strike="noStrike" cap="none" normalizeH="0" baseline="0" dirty="0">
                        <a:ln>
                          <a:noFill/>
                        </a:ln>
                        <a:solidFill>
                          <a:schemeClr val="tx1"/>
                        </a:solidFill>
                        <a:effectLst/>
                        <a:latin typeface="Calibri" panose="020F0502020204030204" pitchFamily="34" charset="0"/>
                        <a:ea typeface="MS PGothic" panose="020B0600070205080204" pitchFamily="34" charset="-128"/>
                        <a:cs typeface="Calibri" panose="020F0502020204030204" pitchFamily="34" charset="0"/>
                      </a:endParaRPr>
                    </a:p>
                    <a:p>
                      <a:pPr marL="342900" marR="0" lvl="0" indent="-342900" algn="l" defTabSz="381000" rtl="0" eaLnBrk="1" fontAlgn="base" latinLnBrk="0" hangingPunct="1">
                        <a:lnSpc>
                          <a:spcPct val="115000"/>
                        </a:lnSpc>
                        <a:spcBef>
                          <a:spcPct val="0"/>
                        </a:spcBef>
                        <a:spcAft>
                          <a:spcPct val="0"/>
                        </a:spcAft>
                        <a:buClr>
                          <a:srgbClr val="327A86"/>
                        </a:buClr>
                        <a:buSzTx/>
                        <a:buFont typeface="Wingdings" panose="05000000000000000000" pitchFamily="2" charset="2"/>
                        <a:buChar char="§"/>
                        <a:tabLst/>
                      </a:pPr>
                      <a:r>
                        <a:rPr kumimoji="0" lang="de-DE" altLang="de-DE" sz="1600" b="0" i="0" u="none" strike="noStrike" cap="none" normalizeH="0" baseline="0" dirty="0">
                          <a:ln>
                            <a:noFill/>
                          </a:ln>
                          <a:solidFill>
                            <a:schemeClr val="tx1"/>
                          </a:solidFill>
                          <a:effectLst/>
                          <a:latin typeface="Calibri" panose="020F0502020204030204" pitchFamily="34" charset="0"/>
                          <a:ea typeface="MS PGothic" panose="020B0600070205080204" pitchFamily="34" charset="-128"/>
                          <a:cs typeface="Calibri" panose="020F0502020204030204" pitchFamily="34" charset="0"/>
                        </a:rPr>
                        <a:t>Deutung und Validierung der mathematischen Ergebnisse</a:t>
                      </a:r>
                      <a:endParaRPr kumimoji="0" lang="de-DE" altLang="de-DE" sz="1400" b="0" i="0" u="none" strike="noStrike" cap="none" normalizeH="0" baseline="0" dirty="0">
                        <a:ln>
                          <a:noFill/>
                        </a:ln>
                        <a:solidFill>
                          <a:schemeClr val="tx1"/>
                        </a:solidFill>
                        <a:effectLst/>
                        <a:latin typeface="Calibri" panose="020F0502020204030204" pitchFamily="34" charset="0"/>
                        <a:ea typeface="MS PGothic" panose="020B0600070205080204" pitchFamily="34" charset="-128"/>
                        <a:cs typeface="Calibri" panose="020F0502020204030204" pitchFamily="34" charset="0"/>
                      </a:endParaRPr>
                    </a:p>
                    <a:p>
                      <a:pPr marL="342900" marR="0" lvl="0" indent="-342900" algn="l" defTabSz="381000" rtl="0" eaLnBrk="1" fontAlgn="base" latinLnBrk="0" hangingPunct="1">
                        <a:lnSpc>
                          <a:spcPct val="115000"/>
                        </a:lnSpc>
                        <a:spcBef>
                          <a:spcPct val="0"/>
                        </a:spcBef>
                        <a:spcAft>
                          <a:spcPct val="0"/>
                        </a:spcAft>
                        <a:buClrTx/>
                        <a:buSzTx/>
                        <a:buFontTx/>
                        <a:buNone/>
                        <a:tabLst/>
                      </a:pPr>
                      <a:r>
                        <a:rPr kumimoji="0" lang="de-DE" altLang="de-DE" sz="1600" b="0" i="0" u="none" strike="noStrike" cap="none" normalizeH="0" baseline="0" dirty="0">
                          <a:ln>
                            <a:noFill/>
                          </a:ln>
                          <a:solidFill>
                            <a:schemeClr val="tx1"/>
                          </a:solidFill>
                          <a:effectLst/>
                          <a:latin typeface="Calibri" panose="020F0502020204030204" pitchFamily="34" charset="0"/>
                          <a:ea typeface="MS PGothic" panose="020B0600070205080204" pitchFamily="34" charset="-128"/>
                          <a:cs typeface="Calibri" panose="020F0502020204030204" pitchFamily="34" charset="0"/>
                        </a:rPr>
                        <a:t> </a:t>
                      </a:r>
                      <a:endParaRPr kumimoji="0" lang="de-DE" altLang="de-DE" sz="14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68582" marR="68582"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54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342900" indent="-342900" defTabSz="381000">
                        <a:spcBef>
                          <a:spcPct val="20000"/>
                        </a:spcBef>
                        <a:buFont typeface="Arial" panose="020B0604020202020204" pitchFamily="34" charset="0"/>
                        <a:defRPr sz="1900">
                          <a:solidFill>
                            <a:srgbClr val="00376C"/>
                          </a:solidFill>
                          <a:latin typeface="Verdana" panose="020B0604030504040204" pitchFamily="34" charset="0"/>
                          <a:ea typeface="MS PGothic" panose="020B0600070205080204" pitchFamily="34" charset="-128"/>
                        </a:defRPr>
                      </a:lvl1pPr>
                      <a:lvl2pPr defTabSz="381000">
                        <a:spcBef>
                          <a:spcPct val="20000"/>
                        </a:spcBef>
                        <a:buFont typeface="Arial" panose="020B0604020202020204" pitchFamily="34" charset="0"/>
                        <a:defRPr sz="1500">
                          <a:solidFill>
                            <a:srgbClr val="00376C"/>
                          </a:solidFill>
                          <a:latin typeface="Verdana" panose="020B0604030504040204" pitchFamily="34" charset="0"/>
                          <a:ea typeface="MS PGothic" panose="020B0600070205080204" pitchFamily="34" charset="-128"/>
                        </a:defRPr>
                      </a:lvl2pPr>
                      <a:lvl3pPr defTabSz="381000">
                        <a:spcBef>
                          <a:spcPct val="20000"/>
                        </a:spcBef>
                        <a:buFont typeface="Arial" panose="020B0604020202020204" pitchFamily="34" charset="0"/>
                        <a:defRPr sz="1500">
                          <a:solidFill>
                            <a:srgbClr val="00376C"/>
                          </a:solidFill>
                          <a:latin typeface="Verdana" panose="020B0604030504040204" pitchFamily="34" charset="0"/>
                          <a:ea typeface="MS PGothic" panose="020B0600070205080204" pitchFamily="34" charset="-128"/>
                        </a:defRPr>
                      </a:lvl3pPr>
                      <a:lvl4pPr defTabSz="381000">
                        <a:spcBef>
                          <a:spcPct val="20000"/>
                        </a:spcBef>
                        <a:buFont typeface="Arial" panose="020B0604020202020204" pitchFamily="34" charset="0"/>
                        <a:defRPr sz="1500">
                          <a:solidFill>
                            <a:srgbClr val="00376C"/>
                          </a:solidFill>
                          <a:latin typeface="Verdana" panose="020B0604030504040204" pitchFamily="34" charset="0"/>
                          <a:ea typeface="MS PGothic" panose="020B0600070205080204" pitchFamily="34" charset="-128"/>
                        </a:defRPr>
                      </a:lvl4pPr>
                      <a:lvl5pPr defTabSz="381000">
                        <a:spcBef>
                          <a:spcPct val="20000"/>
                        </a:spcBef>
                        <a:buFont typeface="Arial" panose="020B0604020202020204" pitchFamily="34" charset="0"/>
                        <a:defRPr sz="1500">
                          <a:solidFill>
                            <a:srgbClr val="00376C"/>
                          </a:solidFill>
                          <a:latin typeface="Verdana" panose="020B0604030504040204" pitchFamily="34" charset="0"/>
                          <a:ea typeface="MS PGothic" panose="020B0600070205080204" pitchFamily="34" charset="-128"/>
                        </a:defRPr>
                      </a:lvl5pPr>
                      <a:lvl6pPr marL="1984375" indent="301625" defTabSz="381000" eaLnBrk="0" fontAlgn="base" hangingPunct="0">
                        <a:spcBef>
                          <a:spcPct val="20000"/>
                        </a:spcBef>
                        <a:spcAft>
                          <a:spcPct val="0"/>
                        </a:spcAft>
                        <a:buFont typeface="Arial" panose="020B0604020202020204" pitchFamily="34" charset="0"/>
                        <a:defRPr sz="1500">
                          <a:solidFill>
                            <a:srgbClr val="00376C"/>
                          </a:solidFill>
                          <a:latin typeface="Verdana" panose="020B0604030504040204" pitchFamily="34" charset="0"/>
                          <a:ea typeface="MS PGothic" panose="020B0600070205080204" pitchFamily="34" charset="-128"/>
                        </a:defRPr>
                      </a:lvl6pPr>
                      <a:lvl7pPr marL="2441575" indent="301625" defTabSz="381000" eaLnBrk="0" fontAlgn="base" hangingPunct="0">
                        <a:spcBef>
                          <a:spcPct val="20000"/>
                        </a:spcBef>
                        <a:spcAft>
                          <a:spcPct val="0"/>
                        </a:spcAft>
                        <a:buFont typeface="Arial" panose="020B0604020202020204" pitchFamily="34" charset="0"/>
                        <a:defRPr sz="1500">
                          <a:solidFill>
                            <a:srgbClr val="00376C"/>
                          </a:solidFill>
                          <a:latin typeface="Verdana" panose="020B0604030504040204" pitchFamily="34" charset="0"/>
                          <a:ea typeface="MS PGothic" panose="020B0600070205080204" pitchFamily="34" charset="-128"/>
                        </a:defRPr>
                      </a:lvl7pPr>
                      <a:lvl8pPr marL="2898775" indent="301625" defTabSz="381000" eaLnBrk="0" fontAlgn="base" hangingPunct="0">
                        <a:spcBef>
                          <a:spcPct val="20000"/>
                        </a:spcBef>
                        <a:spcAft>
                          <a:spcPct val="0"/>
                        </a:spcAft>
                        <a:buFont typeface="Arial" panose="020B0604020202020204" pitchFamily="34" charset="0"/>
                        <a:defRPr sz="1500">
                          <a:solidFill>
                            <a:srgbClr val="00376C"/>
                          </a:solidFill>
                          <a:latin typeface="Verdana" panose="020B0604030504040204" pitchFamily="34" charset="0"/>
                          <a:ea typeface="MS PGothic" panose="020B0600070205080204" pitchFamily="34" charset="-128"/>
                        </a:defRPr>
                      </a:lvl8pPr>
                      <a:lvl9pPr marL="3355975" indent="301625" defTabSz="381000" eaLnBrk="0" fontAlgn="base" hangingPunct="0">
                        <a:spcBef>
                          <a:spcPct val="20000"/>
                        </a:spcBef>
                        <a:spcAft>
                          <a:spcPct val="0"/>
                        </a:spcAft>
                        <a:buFont typeface="Arial" panose="020B0604020202020204" pitchFamily="34" charset="0"/>
                        <a:defRPr sz="1500">
                          <a:solidFill>
                            <a:srgbClr val="00376C"/>
                          </a:solidFill>
                          <a:latin typeface="Verdana" panose="020B0604030504040204" pitchFamily="34" charset="0"/>
                          <a:ea typeface="MS PGothic" panose="020B0600070205080204" pitchFamily="34" charset="-128"/>
                        </a:defRPr>
                      </a:lvl9pPr>
                    </a:lstStyle>
                    <a:p>
                      <a:pPr marL="342900" marR="0" lvl="0" indent="-342900" algn="l" defTabSz="381000" rtl="0" eaLnBrk="1" fontAlgn="base" latinLnBrk="0" hangingPunct="1">
                        <a:lnSpc>
                          <a:spcPct val="115000"/>
                        </a:lnSpc>
                        <a:spcBef>
                          <a:spcPct val="0"/>
                        </a:spcBef>
                        <a:spcAft>
                          <a:spcPct val="0"/>
                        </a:spcAft>
                        <a:buClr>
                          <a:srgbClr val="327A86"/>
                        </a:buClr>
                        <a:buSzTx/>
                        <a:buFont typeface="Wingdings" panose="05000000000000000000" pitchFamily="2" charset="2"/>
                        <a:buChar char="§"/>
                        <a:tabLst/>
                      </a:pPr>
                      <a:r>
                        <a:rPr kumimoji="0" lang="de-DE" altLang="de-DE" sz="1600" b="0" i="0" u="none" strike="noStrike" cap="none" normalizeH="0" baseline="0" dirty="0">
                          <a:ln>
                            <a:noFill/>
                          </a:ln>
                          <a:solidFill>
                            <a:schemeClr val="tx1"/>
                          </a:solidFill>
                          <a:effectLst/>
                          <a:latin typeface="Calibri" panose="020F0502020204030204" pitchFamily="34" charset="0"/>
                          <a:ea typeface="MS PGothic" panose="020B0600070205080204" pitchFamily="34" charset="-128"/>
                          <a:cs typeface="Calibri" panose="020F0502020204030204" pitchFamily="34" charset="0"/>
                        </a:rPr>
                        <a:t>Unterrichtskultur beim Sachrechnen </a:t>
                      </a:r>
                      <a:endParaRPr kumimoji="0" lang="de-DE" altLang="de-DE" sz="1400" b="0" i="0" u="none" strike="noStrike" cap="none" normalizeH="0" baseline="0" dirty="0">
                        <a:ln>
                          <a:noFill/>
                        </a:ln>
                        <a:solidFill>
                          <a:schemeClr val="tx1"/>
                        </a:solidFill>
                        <a:effectLst/>
                        <a:latin typeface="Calibri" panose="020F0502020204030204" pitchFamily="34" charset="0"/>
                        <a:ea typeface="MS PGothic" panose="020B0600070205080204" pitchFamily="34" charset="-128"/>
                        <a:cs typeface="Calibri" panose="020F0502020204030204" pitchFamily="34" charset="0"/>
                      </a:endParaRPr>
                    </a:p>
                    <a:p>
                      <a:pPr marL="342900" marR="0" lvl="0" indent="-342900" algn="l" defTabSz="381000" rtl="0" eaLnBrk="1" fontAlgn="base" latinLnBrk="0" hangingPunct="1">
                        <a:lnSpc>
                          <a:spcPct val="115000"/>
                        </a:lnSpc>
                        <a:spcBef>
                          <a:spcPct val="0"/>
                        </a:spcBef>
                        <a:spcAft>
                          <a:spcPct val="0"/>
                        </a:spcAft>
                        <a:buClr>
                          <a:srgbClr val="327A86"/>
                        </a:buClr>
                        <a:buSzTx/>
                        <a:buFont typeface="Wingdings" panose="05000000000000000000" pitchFamily="2" charset="2"/>
                        <a:buChar char="§"/>
                        <a:tabLst/>
                      </a:pPr>
                      <a:r>
                        <a:rPr kumimoji="0" lang="de-DE" altLang="de-DE" sz="1600" b="0" i="0" u="none" strike="noStrike" cap="none" normalizeH="0" baseline="0" dirty="0">
                          <a:ln>
                            <a:noFill/>
                          </a:ln>
                          <a:solidFill>
                            <a:schemeClr val="tx1"/>
                          </a:solidFill>
                          <a:effectLst/>
                          <a:latin typeface="Calibri" panose="020F0502020204030204" pitchFamily="34" charset="0"/>
                          <a:ea typeface="MS PGothic" panose="020B0600070205080204" pitchFamily="34" charset="-128"/>
                          <a:cs typeface="Calibri" panose="020F0502020204030204" pitchFamily="34" charset="0"/>
                        </a:rPr>
                        <a:t>(Bsp.: Kapitänsaufgaben)</a:t>
                      </a:r>
                      <a:endParaRPr kumimoji="0" lang="de-DE" altLang="de-DE" sz="1400" b="0" i="0" u="none" strike="noStrike" cap="none" normalizeH="0" baseline="0" dirty="0">
                        <a:ln>
                          <a:noFill/>
                        </a:ln>
                        <a:solidFill>
                          <a:schemeClr val="tx1"/>
                        </a:solidFill>
                        <a:effectLst/>
                        <a:latin typeface="Calibri" panose="020F0502020204030204" pitchFamily="34" charset="0"/>
                        <a:ea typeface="MS PGothic" panose="020B0600070205080204" pitchFamily="34" charset="-128"/>
                        <a:cs typeface="Calibri" panose="020F0502020204030204" pitchFamily="34" charset="0"/>
                      </a:endParaRPr>
                    </a:p>
                    <a:p>
                      <a:pPr marL="342900" marR="0" lvl="0" indent="-342900" algn="l" defTabSz="381000" rtl="0" eaLnBrk="1" fontAlgn="base" latinLnBrk="0" hangingPunct="1">
                        <a:lnSpc>
                          <a:spcPct val="115000"/>
                        </a:lnSpc>
                        <a:spcBef>
                          <a:spcPct val="0"/>
                        </a:spcBef>
                        <a:spcAft>
                          <a:spcPct val="0"/>
                        </a:spcAft>
                        <a:buClr>
                          <a:srgbClr val="327A86"/>
                        </a:buClr>
                        <a:buSzTx/>
                        <a:buFont typeface="Wingdings" panose="05000000000000000000" pitchFamily="2" charset="2"/>
                        <a:buChar char="§"/>
                        <a:tabLst/>
                      </a:pPr>
                      <a:r>
                        <a:rPr kumimoji="0" lang="de-DE" altLang="de-DE" sz="1600" b="0" i="0" u="none" strike="noStrike" cap="none" normalizeH="0" baseline="0" dirty="0">
                          <a:ln>
                            <a:noFill/>
                          </a:ln>
                          <a:solidFill>
                            <a:schemeClr val="tx1"/>
                          </a:solidFill>
                          <a:effectLst/>
                          <a:latin typeface="Calibri" panose="020F0502020204030204" pitchFamily="34" charset="0"/>
                          <a:ea typeface="MS PGothic" panose="020B0600070205080204" pitchFamily="34" charset="-128"/>
                          <a:cs typeface="Calibri" panose="020F0502020204030204" pitchFamily="34" charset="0"/>
                        </a:rPr>
                        <a:t>Lösungsstrategien und Unterrichtskultur (Bsp.: „Alltagsmathematik“ und  „Straßenmathematik“</a:t>
                      </a:r>
                      <a:endParaRPr kumimoji="0" lang="de-DE" altLang="de-DE" sz="1400" b="0" i="0" u="none" strike="noStrike" cap="none" normalizeH="0" baseline="0" dirty="0">
                        <a:ln>
                          <a:noFill/>
                        </a:ln>
                        <a:solidFill>
                          <a:schemeClr val="tx1"/>
                        </a:solidFill>
                        <a:effectLst/>
                        <a:latin typeface="Calibri" panose="020F0502020204030204" pitchFamily="34" charset="0"/>
                        <a:ea typeface="MS PGothic" panose="020B0600070205080204" pitchFamily="34" charset="-128"/>
                        <a:cs typeface="Calibri" panose="020F0502020204030204" pitchFamily="34" charset="0"/>
                      </a:endParaRPr>
                    </a:p>
                    <a:p>
                      <a:pPr marL="342900" marR="0" lvl="0" indent="-342900" algn="l" defTabSz="381000" rtl="0" eaLnBrk="1" fontAlgn="base" latinLnBrk="0" hangingPunct="1">
                        <a:lnSpc>
                          <a:spcPct val="115000"/>
                        </a:lnSpc>
                        <a:spcBef>
                          <a:spcPct val="0"/>
                        </a:spcBef>
                        <a:spcAft>
                          <a:spcPct val="0"/>
                        </a:spcAft>
                        <a:buClrTx/>
                        <a:buSzTx/>
                        <a:buFontTx/>
                        <a:buNone/>
                        <a:tabLst/>
                      </a:pPr>
                      <a:r>
                        <a:rPr kumimoji="0" lang="de-DE" altLang="de-DE" sz="1600" b="0" i="0" u="none" strike="noStrike" cap="none" normalizeH="0" baseline="0" dirty="0">
                          <a:ln>
                            <a:noFill/>
                          </a:ln>
                          <a:solidFill>
                            <a:schemeClr val="tx1"/>
                          </a:solidFill>
                          <a:effectLst/>
                          <a:latin typeface="Calibri" panose="020F0502020204030204" pitchFamily="34" charset="0"/>
                          <a:ea typeface="MS PGothic" panose="020B0600070205080204" pitchFamily="34" charset="-128"/>
                          <a:cs typeface="Calibri" panose="020F0502020204030204" pitchFamily="34" charset="0"/>
                        </a:rPr>
                        <a:t> </a:t>
                      </a:r>
                      <a:endParaRPr kumimoji="0" lang="de-DE" altLang="de-DE" sz="14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68582" marR="68582"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54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228767679"/>
                  </a:ext>
                </a:extLst>
              </a:tr>
            </a:tbl>
          </a:graphicData>
        </a:graphic>
      </p:graphicFrame>
      <p:sp>
        <p:nvSpPr>
          <p:cNvPr id="5" name="Rechteck 4"/>
          <p:cNvSpPr/>
          <p:nvPr/>
        </p:nvSpPr>
        <p:spPr>
          <a:xfrm>
            <a:off x="7164288" y="6381328"/>
            <a:ext cx="1734706" cy="276999"/>
          </a:xfrm>
          <a:prstGeom prst="rect">
            <a:avLst/>
          </a:prstGeom>
        </p:spPr>
        <p:txBody>
          <a:bodyPr wrap="none">
            <a:spAutoFit/>
          </a:bodyPr>
          <a:lstStyle/>
          <a:p>
            <a:r>
              <a:rPr lang="de-DE" altLang="de-DE" sz="1200" dirty="0">
                <a:latin typeface="Calibri" pitchFamily="34" charset="0"/>
                <a:cs typeface="Calibri" pitchFamily="34" charset="0"/>
              </a:rPr>
              <a:t>(Franke &amp; </a:t>
            </a:r>
            <a:r>
              <a:rPr lang="de-DE" altLang="de-DE" sz="1200" dirty="0" err="1">
                <a:latin typeface="Calibri" pitchFamily="34" charset="0"/>
                <a:cs typeface="Calibri" pitchFamily="34" charset="0"/>
              </a:rPr>
              <a:t>Ruwisch</a:t>
            </a:r>
            <a:r>
              <a:rPr lang="de-DE" altLang="de-DE" sz="1200" dirty="0">
                <a:latin typeface="Calibri" pitchFamily="34" charset="0"/>
                <a:cs typeface="Calibri" pitchFamily="34" charset="0"/>
              </a:rPr>
              <a:t> 2010)</a:t>
            </a:r>
            <a:endParaRPr lang="de-DE" sz="1200" dirty="0">
              <a:latin typeface="Calibri" pitchFamily="34" charset="0"/>
              <a:cs typeface="Calibri" pitchFamily="34"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el 1"/>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r>
              <a:rPr lang="de-DE" altLang="de-DE" dirty="0"/>
              <a:t>Schwierigkeiten beim Sachrechnen</a:t>
            </a:r>
          </a:p>
        </p:txBody>
      </p:sp>
      <p:sp>
        <p:nvSpPr>
          <p:cNvPr id="22530" name="Inhaltsplatzhalter 2"/>
          <p:cNvSpPr>
            <a:spLocks noGrp="1"/>
          </p:cNvSpPr>
          <p:nvPr>
            <p:ph idx="4294967295"/>
          </p:nvPr>
        </p:nvSpPr>
        <p:spPr>
          <a:xfrm>
            <a:off x="-540568" y="1165225"/>
            <a:ext cx="7993063" cy="4527550"/>
          </a:xfrm>
        </p:spPr>
        <p:txBody>
          <a:bodyPr/>
          <a:lstStyle/>
          <a:p>
            <a:pPr marL="0" indent="0">
              <a:buFont typeface="Arial" panose="020B0604020202020204" pitchFamily="34" charset="0"/>
              <a:buNone/>
            </a:pPr>
            <a:r>
              <a:rPr lang="de-DE" altLang="de-DE" dirty="0"/>
              <a:t>	Ein 27 Jahre alter Hirte hat 25 Schafe und 10 Ziegen. Wie alt ist der 	Hirte?</a:t>
            </a:r>
          </a:p>
        </p:txBody>
      </p:sp>
      <p:pic>
        <p:nvPicPr>
          <p:cNvPr id="7" name="Grafik 6">
            <a:extLst>
              <a:ext uri="{FF2B5EF4-FFF2-40B4-BE49-F238E27FC236}">
                <a16:creationId xmlns:a16="http://schemas.microsoft.com/office/drawing/2014/main" id="{AE66829A-2E48-E345-838F-15A1DA00C135}"/>
              </a:ext>
            </a:extLst>
          </p:cNvPr>
          <p:cNvPicPr>
            <a:picLocks noChangeAspect="1"/>
          </p:cNvPicPr>
          <p:nvPr/>
        </p:nvPicPr>
        <p:blipFill>
          <a:blip r:embed="rId3"/>
          <a:srcRect l="1997" t="3573" r="2327" b="5090"/>
          <a:stretch>
            <a:fillRect/>
          </a:stretch>
        </p:blipFill>
        <p:spPr>
          <a:xfrm>
            <a:off x="2152996" y="2492896"/>
            <a:ext cx="4821382" cy="2694246"/>
          </a:xfrm>
          <a:custGeom>
            <a:avLst/>
            <a:gdLst>
              <a:gd name="connsiteX0" fmla="*/ 199671 w 4821382"/>
              <a:gd name="connsiteY0" fmla="*/ 0 h 2694246"/>
              <a:gd name="connsiteX1" fmla="*/ 4621711 w 4821382"/>
              <a:gd name="connsiteY1" fmla="*/ 0 h 2694246"/>
              <a:gd name="connsiteX2" fmla="*/ 4821382 w 4821382"/>
              <a:gd name="connsiteY2" fmla="*/ 199671 h 2694246"/>
              <a:gd name="connsiteX3" fmla="*/ 4821382 w 4821382"/>
              <a:gd name="connsiteY3" fmla="*/ 2494575 h 2694246"/>
              <a:gd name="connsiteX4" fmla="*/ 4621711 w 4821382"/>
              <a:gd name="connsiteY4" fmla="*/ 2694246 h 2694246"/>
              <a:gd name="connsiteX5" fmla="*/ 199671 w 4821382"/>
              <a:gd name="connsiteY5" fmla="*/ 2694246 h 2694246"/>
              <a:gd name="connsiteX6" fmla="*/ 0 w 4821382"/>
              <a:gd name="connsiteY6" fmla="*/ 2494575 h 2694246"/>
              <a:gd name="connsiteX7" fmla="*/ 0 w 4821382"/>
              <a:gd name="connsiteY7" fmla="*/ 199671 h 2694246"/>
              <a:gd name="connsiteX8" fmla="*/ 199671 w 4821382"/>
              <a:gd name="connsiteY8" fmla="*/ 0 h 2694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21382" h="2694246">
                <a:moveTo>
                  <a:pt x="199671" y="0"/>
                </a:moveTo>
                <a:lnTo>
                  <a:pt x="4621711" y="0"/>
                </a:lnTo>
                <a:cubicBezTo>
                  <a:pt x="4731986" y="0"/>
                  <a:pt x="4821382" y="89396"/>
                  <a:pt x="4821382" y="199671"/>
                </a:cubicBezTo>
                <a:lnTo>
                  <a:pt x="4821382" y="2494575"/>
                </a:lnTo>
                <a:cubicBezTo>
                  <a:pt x="4821382" y="2604850"/>
                  <a:pt x="4731986" y="2694246"/>
                  <a:pt x="4621711" y="2694246"/>
                </a:cubicBezTo>
                <a:lnTo>
                  <a:pt x="199671" y="2694246"/>
                </a:lnTo>
                <a:cubicBezTo>
                  <a:pt x="89396" y="2694246"/>
                  <a:pt x="0" y="2604850"/>
                  <a:pt x="0" y="2494575"/>
                </a:cubicBezTo>
                <a:lnTo>
                  <a:pt x="0" y="199671"/>
                </a:lnTo>
                <a:cubicBezTo>
                  <a:pt x="0" y="89396"/>
                  <a:pt x="89396" y="0"/>
                  <a:pt x="199671" y="0"/>
                </a:cubicBezTo>
                <a:close/>
              </a:path>
            </a:pathLst>
          </a:custGeom>
        </p:spPr>
      </p:pic>
      <p:sp>
        <p:nvSpPr>
          <p:cNvPr id="8" name="Textfeld 7">
            <a:extLst>
              <a:ext uri="{FF2B5EF4-FFF2-40B4-BE49-F238E27FC236}">
                <a16:creationId xmlns:a16="http://schemas.microsoft.com/office/drawing/2014/main" id="{B9B7F136-35D8-4DDB-8041-E62D3A0F887C}"/>
              </a:ext>
            </a:extLst>
          </p:cNvPr>
          <p:cNvSpPr txBox="1"/>
          <p:nvPr/>
        </p:nvSpPr>
        <p:spPr>
          <a:xfrm>
            <a:off x="3203847" y="1908354"/>
            <a:ext cx="2736304" cy="461665"/>
          </a:xfrm>
          <a:prstGeom prst="rect">
            <a:avLst/>
          </a:prstGeom>
          <a:noFill/>
        </p:spPr>
        <p:txBody>
          <a:bodyPr wrap="square" rtlCol="0">
            <a:spAutoFit/>
          </a:bodyPr>
          <a:lstStyle/>
          <a:p>
            <a:pPr marL="342900" indent="-342900">
              <a:spcBef>
                <a:spcPts val="400"/>
              </a:spcBef>
            </a:pPr>
            <a:r>
              <a:rPr lang="de-DE" b="1" dirty="0">
                <a:latin typeface="Calibri"/>
                <a:cs typeface="Calibri"/>
              </a:rPr>
              <a:t>Chantal und Jessica</a:t>
            </a:r>
          </a:p>
        </p:txBody>
      </p:sp>
      <p:sp>
        <p:nvSpPr>
          <p:cNvPr id="2" name="Rechteck 1">
            <a:extLst>
              <a:ext uri="{FF2B5EF4-FFF2-40B4-BE49-F238E27FC236}">
                <a16:creationId xmlns:a16="http://schemas.microsoft.com/office/drawing/2014/main" id="{BF36B679-812F-B340-82B2-A806878C4B9C}"/>
              </a:ext>
            </a:extLst>
          </p:cNvPr>
          <p:cNvSpPr/>
          <p:nvPr/>
        </p:nvSpPr>
        <p:spPr>
          <a:xfrm>
            <a:off x="4194001" y="6514813"/>
            <a:ext cx="5166495" cy="246221"/>
          </a:xfrm>
          <a:prstGeom prst="rect">
            <a:avLst/>
          </a:prstGeom>
        </p:spPr>
        <p:txBody>
          <a:bodyPr wrap="square">
            <a:spAutoFit/>
          </a:bodyPr>
          <a:lstStyle/>
          <a:p>
            <a:pPr eaLnBrk="1" hangingPunct="1">
              <a:spcBef>
                <a:spcPct val="30000"/>
              </a:spcBef>
              <a:defRPr/>
            </a:pPr>
            <a:r>
              <a:rPr lang="de-DE" altLang="de-DE" sz="1000" dirty="0"/>
              <a:t>Quelle: </a:t>
            </a:r>
            <a:r>
              <a:rPr lang="de-DE" altLang="de-DE" sz="1000" u="sng" dirty="0">
                <a:solidFill>
                  <a:srgbClr val="327A86"/>
                </a:solidFill>
              </a:rPr>
              <a:t>https://kira.dzlm.de/node/105</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Rechteck 2"/>
          <p:cNvSpPr/>
          <p:nvPr/>
        </p:nvSpPr>
        <p:spPr>
          <a:xfrm>
            <a:off x="323528" y="1988840"/>
            <a:ext cx="8136904" cy="4524315"/>
          </a:xfrm>
          <a:prstGeom prst="rect">
            <a:avLst/>
          </a:prstGeom>
        </p:spPr>
        <p:txBody>
          <a:bodyPr wrap="square">
            <a:spAutoFit/>
          </a:bodyPr>
          <a:lstStyle/>
          <a:p>
            <a:pPr algn="just"/>
            <a:r>
              <a:rPr lang="de-DE" altLang="de-DE" sz="1800" dirty="0">
                <a:latin typeface="Calibri" pitchFamily="34" charset="0"/>
                <a:cs typeface="Calibri" pitchFamily="34" charset="0"/>
              </a:rPr>
              <a:t>Die Lehrkraft kann </a:t>
            </a:r>
            <a:r>
              <a:rPr lang="de-DE" altLang="de-DE" sz="1800" b="1" dirty="0">
                <a:latin typeface="Calibri" pitchFamily="34" charset="0"/>
                <a:cs typeface="Calibri" pitchFamily="34" charset="0"/>
              </a:rPr>
              <a:t>individuell</a:t>
            </a:r>
            <a:r>
              <a:rPr lang="de-DE" altLang="de-DE" sz="1800" dirty="0">
                <a:latin typeface="Calibri" pitchFamily="34" charset="0"/>
                <a:cs typeface="Calibri" pitchFamily="34" charset="0"/>
              </a:rPr>
              <a:t> entsprechend der subjektiven Voraussetzungen einzelner Kinder den Problemlöseprozess mit unterschiedlichen </a:t>
            </a:r>
            <a:r>
              <a:rPr lang="de-DE" altLang="de-DE" sz="1800" b="1" dirty="0">
                <a:latin typeface="Calibri" pitchFamily="34" charset="0"/>
                <a:cs typeface="Calibri" pitchFamily="34" charset="0"/>
              </a:rPr>
              <a:t>Hilfestellungen </a:t>
            </a:r>
            <a:r>
              <a:rPr lang="de-DE" altLang="de-DE" sz="1800" dirty="0">
                <a:latin typeface="Calibri" pitchFamily="34" charset="0"/>
                <a:cs typeface="Calibri" pitchFamily="34" charset="0"/>
              </a:rPr>
              <a:t>begleiten.</a:t>
            </a:r>
          </a:p>
          <a:p>
            <a:pPr algn="just"/>
            <a:endParaRPr lang="de-DE" altLang="de-DE" sz="1800" dirty="0">
              <a:latin typeface="Calibri" pitchFamily="34" charset="0"/>
              <a:cs typeface="Calibri" pitchFamily="34" charset="0"/>
            </a:endParaRPr>
          </a:p>
          <a:p>
            <a:pPr algn="just"/>
            <a:r>
              <a:rPr lang="de-DE" altLang="de-DE" sz="1800" b="1" dirty="0">
                <a:latin typeface="Calibri" pitchFamily="34" charset="0"/>
                <a:cs typeface="Calibri" pitchFamily="34" charset="0"/>
              </a:rPr>
              <a:t>Zech (1995) unterscheidet</a:t>
            </a:r>
            <a:r>
              <a:rPr lang="de-DE" altLang="de-DE" sz="1800" dirty="0">
                <a:latin typeface="Calibri" pitchFamily="34" charset="0"/>
                <a:cs typeface="Calibri" pitchFamily="34" charset="0"/>
              </a:rPr>
              <a:t>: Motivationshilfen, Rückmeldehilfen, strategische Hilfen, inhaltlich-strategische Hilfen, inhaltliche Hilfen </a:t>
            </a:r>
          </a:p>
          <a:p>
            <a:pPr algn="just"/>
            <a:r>
              <a:rPr lang="de-DE" altLang="de-DE" sz="1800" dirty="0">
                <a:latin typeface="Calibri" pitchFamily="34" charset="0"/>
                <a:cs typeface="Calibri" pitchFamily="34" charset="0"/>
              </a:rPr>
              <a:t> </a:t>
            </a:r>
          </a:p>
          <a:p>
            <a:pPr algn="just"/>
            <a:r>
              <a:rPr lang="de-DE" altLang="de-DE" sz="1800" dirty="0">
                <a:latin typeface="Calibri" pitchFamily="34" charset="0"/>
                <a:cs typeface="Calibri" pitchFamily="34" charset="0"/>
              </a:rPr>
              <a:t>Bevor Prinzipien/Verfahren thematisiert werden, die für die Bewältigung einzelner Phasen eines Problemlöseprozesses von Bedeutung sein können, sollen den Teilnehmenden ihre genutzten typischen Hilfen/Unterstützungen bewusst gemacht werden (Auftrag). </a:t>
            </a:r>
          </a:p>
          <a:p>
            <a:pPr algn="just"/>
            <a:r>
              <a:rPr lang="de-DE" altLang="de-DE" sz="1800" dirty="0">
                <a:latin typeface="Calibri" pitchFamily="34" charset="0"/>
                <a:cs typeface="Calibri" pitchFamily="34" charset="0"/>
              </a:rPr>
              <a:t>In der Reflexion werden wesentliche Hilfestellungen zusammengetragen. Der nachfolgende Input nimmt Bezug darauf und thematisiert zunächst heuristische Strategien. Auf Bearbeitungshilfen wird im folgenden </a:t>
            </a:r>
            <a:r>
              <a:rPr lang="de-DE" altLang="de-DE" sz="1800" b="1" dirty="0">
                <a:latin typeface="Calibri" pitchFamily="34" charset="0"/>
                <a:cs typeface="Calibri" pitchFamily="34" charset="0"/>
              </a:rPr>
              <a:t>BS 4 </a:t>
            </a:r>
            <a:r>
              <a:rPr lang="de-DE" altLang="de-DE" sz="1800" dirty="0">
                <a:latin typeface="Calibri" pitchFamily="34" charset="0"/>
                <a:cs typeface="Calibri" pitchFamily="34" charset="0"/>
              </a:rPr>
              <a:t>ausführlicher eingegangen.</a:t>
            </a:r>
          </a:p>
          <a:p>
            <a:endParaRPr lang="de-DE" altLang="de-DE" sz="1800" dirty="0">
              <a:latin typeface="Calibri" pitchFamily="34" charset="0"/>
              <a:cs typeface="Calibri" pitchFamily="34" charset="0"/>
            </a:endParaRPr>
          </a:p>
          <a:p>
            <a:r>
              <a:rPr lang="de-DE" altLang="de-DE" sz="1800" dirty="0">
                <a:latin typeface="Calibri" pitchFamily="34" charset="0"/>
                <a:cs typeface="Calibri" pitchFamily="34" charset="0"/>
              </a:rPr>
              <a:t> </a:t>
            </a:r>
          </a:p>
        </p:txBody>
      </p:sp>
      <p:sp>
        <p:nvSpPr>
          <p:cNvPr id="5" name="Rectangle 2"/>
          <p:cNvSpPr>
            <a:spLocks noGrp="1" noChangeArrowheads="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90000"/>
          </a:bodyPr>
          <a:lstStyle/>
          <a:p>
            <a:r>
              <a:rPr lang="de-DE" altLang="de-DE" sz="2800" dirty="0"/>
              <a:t>Anmerkungen</a:t>
            </a:r>
            <a:br>
              <a:rPr lang="de-DE" altLang="de-DE" sz="2000" dirty="0"/>
            </a:br>
            <a:endParaRPr lang="de-DE" altLang="de-DE" sz="2000" dirty="0"/>
          </a:p>
        </p:txBody>
      </p:sp>
      <p:sp>
        <p:nvSpPr>
          <p:cNvPr id="6" name="Rectangle 2"/>
          <p:cNvSpPr txBox="1">
            <a:spLocks noChangeArrowheads="1"/>
          </p:cNvSpPr>
          <p:nvPr/>
        </p:nvSpPr>
        <p:spPr bwMode="auto">
          <a:xfrm>
            <a:off x="323528" y="1340768"/>
            <a:ext cx="8424936" cy="490861"/>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altLang="de-DE" sz="2000" b="1" i="0" u="none" strike="noStrike" kern="0" cap="none" spc="0" normalizeH="0" baseline="0" noProof="0" dirty="0">
                <a:ln>
                  <a:noFill/>
                </a:ln>
                <a:solidFill>
                  <a:schemeClr val="accent3"/>
                </a:solidFill>
                <a:effectLst/>
                <a:uLnTx/>
                <a:uFillTx/>
                <a:latin typeface="Calibri"/>
                <a:ea typeface="+mj-ea"/>
                <a:cs typeface="Calibri"/>
              </a:rPr>
              <a:t>Was ist notwendig, um Problemaufgaben lösen zu können?</a:t>
            </a:r>
            <a:br>
              <a:rPr kumimoji="0" lang="de-DE" altLang="de-DE" sz="2000" b="1" i="0" u="none" strike="noStrike" kern="0" cap="none" spc="0" normalizeH="0" baseline="0" noProof="0" dirty="0">
                <a:ln>
                  <a:noFill/>
                </a:ln>
                <a:solidFill>
                  <a:schemeClr val="accent3"/>
                </a:solidFill>
                <a:effectLst/>
                <a:uLnTx/>
                <a:uFillTx/>
                <a:latin typeface="Calibri"/>
                <a:ea typeface="+mj-ea"/>
                <a:cs typeface="Calibri"/>
              </a:rPr>
            </a:br>
            <a:br>
              <a:rPr kumimoji="0" lang="de-DE" altLang="de-DE" sz="2500" b="1" i="0" u="none" strike="noStrike" kern="0" cap="none" spc="0" normalizeH="0" baseline="0" noProof="0" dirty="0">
                <a:ln>
                  <a:noFill/>
                </a:ln>
                <a:solidFill>
                  <a:schemeClr val="accent3"/>
                </a:solidFill>
                <a:effectLst/>
                <a:uLnTx/>
                <a:uFillTx/>
                <a:latin typeface="Calibri"/>
                <a:ea typeface="+mj-ea"/>
                <a:cs typeface="Calibri"/>
              </a:rPr>
            </a:br>
            <a:br>
              <a:rPr kumimoji="0" lang="de-DE" altLang="de-DE" sz="2500" b="1" i="0" u="none" strike="noStrike" kern="0" cap="none" spc="0" normalizeH="0" baseline="0" noProof="0" dirty="0">
                <a:ln>
                  <a:noFill/>
                </a:ln>
                <a:solidFill>
                  <a:schemeClr val="accent3"/>
                </a:solidFill>
                <a:effectLst/>
                <a:uLnTx/>
                <a:uFillTx/>
                <a:latin typeface="Calibri"/>
                <a:ea typeface="+mj-ea"/>
                <a:cs typeface="Calibri"/>
              </a:rPr>
            </a:br>
            <a:br>
              <a:rPr kumimoji="0" lang="de-DE" altLang="de-DE" sz="2500" b="1" i="0" u="none" strike="noStrike" kern="0" cap="none" spc="0" normalizeH="0" baseline="0" noProof="0" dirty="0">
                <a:ln>
                  <a:noFill/>
                </a:ln>
                <a:solidFill>
                  <a:schemeClr val="accent3"/>
                </a:solidFill>
                <a:effectLst/>
                <a:uLnTx/>
                <a:uFillTx/>
                <a:latin typeface="Calibri"/>
                <a:ea typeface="+mj-ea"/>
                <a:cs typeface="Calibri"/>
              </a:rPr>
            </a:br>
            <a:endParaRPr kumimoji="0" lang="de-DE" altLang="de-DE" sz="2500" b="1" i="0" u="none" strike="noStrike" kern="0" cap="none" spc="0" normalizeH="0" baseline="0" noProof="0" dirty="0">
              <a:ln>
                <a:noFill/>
              </a:ln>
              <a:solidFill>
                <a:schemeClr val="accent3"/>
              </a:solidFill>
              <a:effectLst/>
              <a:uLnTx/>
              <a:uFillTx/>
              <a:latin typeface="Calibri"/>
              <a:ea typeface="+mj-ea"/>
              <a:cs typeface="Calibri"/>
            </a:endParaRPr>
          </a:p>
        </p:txBody>
      </p:sp>
    </p:spTree>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eck 3"/>
          <p:cNvSpPr/>
          <p:nvPr/>
        </p:nvSpPr>
        <p:spPr bwMode="auto">
          <a:xfrm>
            <a:off x="-468560" y="1700808"/>
            <a:ext cx="9181528" cy="3960440"/>
          </a:xfrm>
          <a:prstGeom prst="rect">
            <a:avLst/>
          </a:prstGeom>
          <a:solidFill>
            <a:schemeClr val="accent1">
              <a:alpha val="2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dirty="0">
              <a:solidFill>
                <a:schemeClr val="accent2"/>
              </a:solidFill>
              <a:latin typeface="Calibri" panose="020F0502020204030204" pitchFamily="34" charset="0"/>
            </a:endParaRPr>
          </a:p>
        </p:txBody>
      </p:sp>
      <p:sp>
        <p:nvSpPr>
          <p:cNvPr id="2" name="Titel 1"/>
          <p:cNvSpPr>
            <a:spLocks noGrp="1"/>
          </p:cNvSpPr>
          <p:nvPr>
            <p:ph type="title"/>
          </p:nvPr>
        </p:nvSpPr>
        <p:spPr/>
        <p:txBody>
          <a:bodyPr/>
          <a:lstStyle/>
          <a:p>
            <a:r>
              <a:rPr lang="de-DE" dirty="0"/>
              <a:t>Auftrag</a:t>
            </a:r>
          </a:p>
        </p:txBody>
      </p:sp>
      <p:sp>
        <p:nvSpPr>
          <p:cNvPr id="3" name="Rechteck 2"/>
          <p:cNvSpPr/>
          <p:nvPr/>
        </p:nvSpPr>
        <p:spPr>
          <a:xfrm>
            <a:off x="323528" y="1772816"/>
            <a:ext cx="8136904" cy="3693319"/>
          </a:xfrm>
          <a:prstGeom prst="rect">
            <a:avLst/>
          </a:prstGeom>
        </p:spPr>
        <p:txBody>
          <a:bodyPr wrap="square">
            <a:spAutoFit/>
          </a:bodyPr>
          <a:lstStyle/>
          <a:p>
            <a:r>
              <a:rPr lang="de-DE" altLang="de-DE" sz="2000" b="1" dirty="0">
                <a:latin typeface="Calibri" pitchFamily="34" charset="0"/>
                <a:cs typeface="Calibri" pitchFamily="34" charset="0"/>
              </a:rPr>
              <a:t>Gruppenarbeit</a:t>
            </a:r>
          </a:p>
          <a:p>
            <a:endParaRPr lang="de-DE" altLang="de-DE" sz="1800" dirty="0">
              <a:latin typeface="Calibri" pitchFamily="34" charset="0"/>
              <a:cs typeface="Calibri" pitchFamily="34" charset="0"/>
            </a:endParaRPr>
          </a:p>
          <a:p>
            <a:r>
              <a:rPr lang="de-DE" altLang="de-DE" sz="1800" dirty="0">
                <a:latin typeface="Calibri" pitchFamily="34" charset="0"/>
                <a:cs typeface="Calibri" pitchFamily="34" charset="0"/>
              </a:rPr>
              <a:t>Finden Sie sich in vier Gruppen zusammen.</a:t>
            </a:r>
          </a:p>
          <a:p>
            <a:endParaRPr lang="de-DE" altLang="de-DE" sz="1800" dirty="0">
              <a:latin typeface="Calibri" pitchFamily="34" charset="0"/>
              <a:cs typeface="Calibri" pitchFamily="34" charset="0"/>
            </a:endParaRPr>
          </a:p>
          <a:p>
            <a:r>
              <a:rPr lang="de-DE" altLang="de-DE" sz="1800" dirty="0">
                <a:latin typeface="Calibri" pitchFamily="34" charset="0"/>
                <a:cs typeface="Calibri" pitchFamily="34" charset="0"/>
              </a:rPr>
              <a:t>Nutzen Sie die folgende Aufgaben: </a:t>
            </a:r>
          </a:p>
          <a:p>
            <a:pPr marL="360363" lvl="1"/>
            <a:r>
              <a:rPr lang="de-DE" altLang="de-DE" sz="1800" b="1" dirty="0">
                <a:latin typeface="Calibri" pitchFamily="34" charset="0"/>
                <a:cs typeface="Calibri" pitchFamily="34" charset="0"/>
              </a:rPr>
              <a:t>Gruppe 1  </a:t>
            </a:r>
            <a:r>
              <a:rPr lang="de-DE" altLang="de-DE" sz="1800" dirty="0">
                <a:latin typeface="Calibri" pitchFamily="34" charset="0"/>
                <a:cs typeface="Calibri" pitchFamily="34" charset="0"/>
              </a:rPr>
              <a:t>Ausflug zum Bauernhof		</a:t>
            </a:r>
          </a:p>
          <a:p>
            <a:pPr marL="360363" lvl="1"/>
            <a:r>
              <a:rPr lang="de-DE" altLang="de-DE" sz="1800" b="1" dirty="0">
                <a:latin typeface="Calibri" pitchFamily="34" charset="0"/>
                <a:cs typeface="Calibri" pitchFamily="34" charset="0"/>
              </a:rPr>
              <a:t>Gruppe 2  </a:t>
            </a:r>
            <a:r>
              <a:rPr lang="de-DE" altLang="de-DE" sz="1800" dirty="0">
                <a:latin typeface="Calibri" pitchFamily="34" charset="0"/>
                <a:cs typeface="Calibri" pitchFamily="34" charset="0"/>
              </a:rPr>
              <a:t>Die Schnecke Sabina	</a:t>
            </a:r>
          </a:p>
          <a:p>
            <a:pPr marL="360363" lvl="1"/>
            <a:r>
              <a:rPr lang="de-DE" altLang="de-DE" sz="1800" b="1" dirty="0">
                <a:latin typeface="Calibri" pitchFamily="34" charset="0"/>
                <a:cs typeface="Calibri" pitchFamily="34" charset="0"/>
              </a:rPr>
              <a:t>Gruppe 3  </a:t>
            </a:r>
            <a:r>
              <a:rPr lang="de-DE" altLang="de-DE" sz="1800" dirty="0">
                <a:latin typeface="Calibri" pitchFamily="34" charset="0"/>
                <a:cs typeface="Calibri" pitchFamily="34" charset="0"/>
              </a:rPr>
              <a:t>Die Radtour in den Ferien</a:t>
            </a:r>
          </a:p>
          <a:p>
            <a:pPr marL="360363" lvl="1"/>
            <a:r>
              <a:rPr lang="de-DE" altLang="de-DE" sz="1800" b="1" dirty="0">
                <a:latin typeface="Calibri" pitchFamily="34" charset="0"/>
                <a:cs typeface="Calibri" pitchFamily="34" charset="0"/>
              </a:rPr>
              <a:t>Gruppe 4  </a:t>
            </a:r>
            <a:r>
              <a:rPr lang="de-DE" altLang="de-DE" sz="1800" dirty="0">
                <a:latin typeface="Calibri" pitchFamily="34" charset="0"/>
                <a:cs typeface="Calibri" pitchFamily="34" charset="0"/>
              </a:rPr>
              <a:t>Der Lindwurm</a:t>
            </a:r>
          </a:p>
          <a:p>
            <a:pPr lvl="1"/>
            <a:endParaRPr lang="de-DE" altLang="de-DE" sz="1800" dirty="0">
              <a:latin typeface="Calibri" pitchFamily="34" charset="0"/>
              <a:cs typeface="Calibri" pitchFamily="34" charset="0"/>
            </a:endParaRPr>
          </a:p>
          <a:p>
            <a:pPr marL="342900" indent="-342900">
              <a:buFont typeface="+mj-lt"/>
              <a:buAutoNum type="arabicPeriod"/>
            </a:pPr>
            <a:r>
              <a:rPr lang="de-DE" altLang="de-DE" sz="1800" dirty="0">
                <a:latin typeface="Calibri" pitchFamily="34" charset="0"/>
                <a:cs typeface="Calibri" pitchFamily="34" charset="0"/>
              </a:rPr>
              <a:t>Notieren Sie für Ihre Aufgabe bitte, welche Hilfen Sie den Kindern beim Problem-lösen geben würden.</a:t>
            </a:r>
          </a:p>
          <a:p>
            <a:pPr marL="342900" indent="-342900">
              <a:buFont typeface="+mj-lt"/>
              <a:buAutoNum type="arabicPeriod"/>
            </a:pPr>
            <a:r>
              <a:rPr lang="de-DE" altLang="de-DE" sz="1800" dirty="0">
                <a:latin typeface="Calibri" pitchFamily="34" charset="0"/>
                <a:cs typeface="Calibri" pitchFamily="34" charset="0"/>
              </a:rPr>
              <a:t>Stellen Sie anschließend im Plenum Ihre Überlegungen den anderen Gruppen vor.</a:t>
            </a:r>
            <a:endParaRPr lang="de-DE" sz="1800"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2"/>
          <p:cNvSpPr>
            <a:spLocks noGrp="1" noChangeArrowheads="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fontScale="90000"/>
          </a:bodyPr>
          <a:lstStyle/>
          <a:p>
            <a:r>
              <a:rPr lang="de-DE" altLang="de-DE" sz="2800" dirty="0"/>
              <a:t>Was ist notwendig, um Problemaufgaben lösen zu können?</a:t>
            </a:r>
            <a:br>
              <a:rPr lang="de-DE" altLang="de-DE" sz="2800" dirty="0"/>
            </a:br>
            <a:br>
              <a:rPr lang="de-DE" altLang="de-DE" sz="2000" dirty="0"/>
            </a:br>
            <a:br>
              <a:rPr lang="de-DE" altLang="de-DE" sz="2000" dirty="0"/>
            </a:br>
            <a:br>
              <a:rPr lang="de-DE" altLang="de-DE" sz="2000" dirty="0"/>
            </a:br>
            <a:endParaRPr lang="de-DE" altLang="de-DE" sz="2000" dirty="0"/>
          </a:p>
        </p:txBody>
      </p:sp>
      <p:sp>
        <p:nvSpPr>
          <p:cNvPr id="20483" name="Rectangle 3"/>
          <p:cNvSpPr>
            <a:spLocks noGrp="1" noChangeArrowheads="1"/>
          </p:cNvSpPr>
          <p:nvPr>
            <p:ph type="body" idx="4294967295"/>
          </p:nvPr>
        </p:nvSpPr>
        <p:spPr>
          <a:xfrm>
            <a:off x="323528" y="1773238"/>
            <a:ext cx="7920037" cy="4527550"/>
          </a:xfrm>
        </p:spPr>
        <p:txBody>
          <a:bodyPr/>
          <a:lstStyle/>
          <a:p>
            <a:pPr marL="0" indent="0">
              <a:buFont typeface="Arial" panose="020B0604020202020204" pitchFamily="34" charset="0"/>
              <a:buNone/>
            </a:pPr>
            <a:r>
              <a:rPr lang="de-DE" altLang="de-DE" b="1" dirty="0"/>
              <a:t>Heuristik</a:t>
            </a:r>
            <a:r>
              <a:rPr lang="de-DE" altLang="de-DE" dirty="0"/>
              <a:t> wird oft als „Erfinderkunst“ bezeichnet.</a:t>
            </a:r>
          </a:p>
          <a:p>
            <a:pPr marL="342900">
              <a:buFont typeface="Wingdings" panose="05000000000000000000" pitchFamily="2" charset="2"/>
              <a:buChar char="§"/>
            </a:pPr>
            <a:r>
              <a:rPr lang="de-DE" altLang="de-DE" dirty="0"/>
              <a:t>Sie beschäftigt sich mit dem zweckmäßigen Lösen von Aufgaben und mit Untersuchungen der Mittel und Methoden des Aufgabenlösens.</a:t>
            </a:r>
            <a:endParaRPr lang="de-DE" altLang="de-DE" b="1" dirty="0"/>
          </a:p>
          <a:p>
            <a:pPr marL="342900">
              <a:buFont typeface="Wingdings" panose="05000000000000000000" pitchFamily="2" charset="2"/>
              <a:buChar char="§"/>
            </a:pPr>
            <a:r>
              <a:rPr lang="de-DE" altLang="de-DE" dirty="0"/>
              <a:t>Sie fördert das Erkennen von Strategien, die beim Lösen von Aufgaben hilfreich sein können.</a:t>
            </a:r>
            <a:endParaRPr lang="de-DE" altLang="de-DE" b="1" dirty="0"/>
          </a:p>
          <a:p>
            <a:pPr marL="0" indent="0">
              <a:buFont typeface="Arial" panose="020B0604020202020204" pitchFamily="34" charset="0"/>
              <a:buNone/>
            </a:pPr>
            <a:r>
              <a:rPr lang="de-DE" altLang="de-DE" b="1" dirty="0"/>
              <a:t>Heuristische Strategien</a:t>
            </a:r>
          </a:p>
          <a:p>
            <a:pPr marL="686700" lvl="1">
              <a:spcBef>
                <a:spcPts val="0"/>
              </a:spcBef>
              <a:buClr>
                <a:srgbClr val="327A86"/>
              </a:buClr>
              <a:buFont typeface="Wingdings" panose="05000000000000000000" pitchFamily="2" charset="2"/>
              <a:buChar char="§"/>
            </a:pPr>
            <a:r>
              <a:rPr lang="de-DE" altLang="de-DE" dirty="0"/>
              <a:t> systematisches Probieren</a:t>
            </a:r>
          </a:p>
          <a:p>
            <a:pPr marL="686700" lvl="1">
              <a:spcBef>
                <a:spcPts val="0"/>
              </a:spcBef>
              <a:buClr>
                <a:srgbClr val="327A86"/>
              </a:buClr>
              <a:buFont typeface="Wingdings" panose="05000000000000000000" pitchFamily="2" charset="2"/>
              <a:buChar char="§"/>
            </a:pPr>
            <a:r>
              <a:rPr lang="de-DE" altLang="de-DE" dirty="0"/>
              <a:t> Vorwärtsarbeiten</a:t>
            </a:r>
          </a:p>
          <a:p>
            <a:pPr marL="686700" lvl="1">
              <a:spcBef>
                <a:spcPts val="0"/>
              </a:spcBef>
              <a:buClr>
                <a:srgbClr val="327A86"/>
              </a:buClr>
              <a:buFont typeface="Wingdings" panose="05000000000000000000" pitchFamily="2" charset="2"/>
              <a:buChar char="§"/>
            </a:pPr>
            <a:r>
              <a:rPr lang="de-DE" altLang="de-DE" dirty="0"/>
              <a:t> Rückwärtsarbeiten</a:t>
            </a:r>
          </a:p>
          <a:p>
            <a:pPr marL="686700" lvl="1">
              <a:spcBef>
                <a:spcPts val="0"/>
              </a:spcBef>
              <a:buClr>
                <a:srgbClr val="327A86"/>
              </a:buClr>
              <a:buFont typeface="Wingdings" panose="05000000000000000000" pitchFamily="2" charset="2"/>
              <a:buChar char="§"/>
            </a:pPr>
            <a:r>
              <a:rPr lang="de-DE" altLang="de-DE" dirty="0"/>
              <a:t> Analogieschlüsse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hteck 10"/>
          <p:cNvSpPr/>
          <p:nvPr/>
        </p:nvSpPr>
        <p:spPr bwMode="auto">
          <a:xfrm>
            <a:off x="0" y="1268760"/>
            <a:ext cx="899592" cy="5589239"/>
          </a:xfrm>
          <a:prstGeom prst="rect">
            <a:avLst/>
          </a:prstGeom>
          <a:solidFill>
            <a:srgbClr val="D6E4E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dirty="0" err="1">
              <a:solidFill>
                <a:prstClr val="black"/>
              </a:solidFill>
              <a:latin typeface="Calibri" panose="020F0502020204030204" pitchFamily="34" charset="0"/>
            </a:endParaRPr>
          </a:p>
        </p:txBody>
      </p:sp>
      <p:sp>
        <p:nvSpPr>
          <p:cNvPr id="12" name="Rechteck 11"/>
          <p:cNvSpPr/>
          <p:nvPr/>
        </p:nvSpPr>
        <p:spPr bwMode="auto">
          <a:xfrm>
            <a:off x="-396552" y="3140968"/>
            <a:ext cx="8568952" cy="540061"/>
          </a:xfrm>
          <a:prstGeom prst="rect">
            <a:avLst/>
          </a:prstGeom>
          <a:solidFill>
            <a:srgbClr val="D6E4E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dirty="0" err="1">
              <a:solidFill>
                <a:prstClr val="black"/>
              </a:solidFill>
              <a:latin typeface="Calibri" panose="020F0502020204030204" pitchFamily="34" charset="0"/>
            </a:endParaRPr>
          </a:p>
        </p:txBody>
      </p:sp>
      <p:sp>
        <p:nvSpPr>
          <p:cNvPr id="8" name="Titel 7"/>
          <p:cNvSpPr>
            <a:spLocks noGrp="1"/>
          </p:cNvSpPr>
          <p:nvPr>
            <p:ph type="title"/>
          </p:nvPr>
        </p:nvSpPr>
        <p:spPr/>
        <p:txBody>
          <a:bodyPr>
            <a:normAutofit/>
          </a:bodyPr>
          <a:lstStyle/>
          <a:p>
            <a:r>
              <a:rPr lang="en-GB" dirty="0" err="1"/>
              <a:t>Gliederung</a:t>
            </a:r>
            <a:endParaRPr lang="en-GB" dirty="0"/>
          </a:p>
        </p:txBody>
      </p:sp>
      <p:sp>
        <p:nvSpPr>
          <p:cNvPr id="9" name="Inhaltsplatzhalter 8"/>
          <p:cNvSpPr>
            <a:spLocks noGrp="1"/>
          </p:cNvSpPr>
          <p:nvPr>
            <p:ph idx="1"/>
          </p:nvPr>
        </p:nvSpPr>
        <p:spPr>
          <a:xfrm>
            <a:off x="395536" y="1340768"/>
            <a:ext cx="8424936" cy="3672408"/>
          </a:xfrm>
        </p:spPr>
        <p:txBody>
          <a:bodyPr/>
          <a:lstStyle/>
          <a:p>
            <a:pPr marL="514350" indent="-514350">
              <a:buClr>
                <a:srgbClr val="327A86"/>
              </a:buClr>
              <a:buAutoNum type="arabicPeriod"/>
            </a:pPr>
            <a:r>
              <a:rPr lang="de-DE" dirty="0"/>
              <a:t>Reflexion und Austausch zur Praxisphase 2</a:t>
            </a:r>
          </a:p>
          <a:p>
            <a:pPr marL="514350" indent="-514350">
              <a:buClr>
                <a:srgbClr val="327A86"/>
              </a:buClr>
              <a:buAutoNum type="arabicPeriod"/>
            </a:pPr>
            <a:r>
              <a:rPr lang="de-DE" altLang="x-none" dirty="0">
                <a:latin typeface="Calibri" pitchFamily="34" charset="0"/>
                <a:cs typeface="Calibri" pitchFamily="34" charset="0"/>
              </a:rPr>
              <a:t>Zum Problemlösen</a:t>
            </a:r>
          </a:p>
          <a:p>
            <a:pPr marL="514350" indent="-514350">
              <a:buClr>
                <a:srgbClr val="327A86"/>
              </a:buClr>
              <a:buFont typeface="Arial" panose="020B0604020202020204" pitchFamily="34" charset="0"/>
              <a:buAutoNum type="arabicPeriod"/>
            </a:pPr>
            <a:r>
              <a:rPr lang="de-DE" dirty="0">
                <a:latin typeface="Calibri" pitchFamily="34" charset="0"/>
                <a:cs typeface="Calibri" pitchFamily="34" charset="0"/>
              </a:rPr>
              <a:t>Zum Umgang mit Schwierigkeiten beim Problemlösen</a:t>
            </a:r>
          </a:p>
          <a:p>
            <a:pPr marL="514350" indent="-514350">
              <a:buClr>
                <a:srgbClr val="327A86"/>
              </a:buClr>
              <a:buFont typeface="Arial" panose="020B0604020202020204" pitchFamily="34" charset="0"/>
              <a:buAutoNum type="arabicPeriod"/>
            </a:pPr>
            <a:r>
              <a:rPr lang="de-DE" dirty="0">
                <a:solidFill>
                  <a:srgbClr val="327A86"/>
                </a:solidFill>
                <a:latin typeface="Calibri" pitchFamily="34" charset="0"/>
                <a:cs typeface="Calibri" pitchFamily="34" charset="0"/>
              </a:rPr>
              <a:t>Zum Begriff „gute“ Aufgaben</a:t>
            </a:r>
            <a:endParaRPr lang="de-DE" dirty="0">
              <a:solidFill>
                <a:srgbClr val="327A86"/>
              </a:solidFill>
            </a:endParaRPr>
          </a:p>
          <a:p>
            <a:pPr marL="514350" indent="-514350">
              <a:buClr>
                <a:srgbClr val="327A86"/>
              </a:buClr>
              <a:buAutoNum type="arabicPeriod"/>
            </a:pPr>
            <a:r>
              <a:rPr lang="de-DE" dirty="0"/>
              <a:t>Vorbereitung Praxisphase 3</a:t>
            </a:r>
          </a:p>
        </p:txBody>
      </p:sp>
    </p:spTree>
    <p:extLst>
      <p:ext uri="{BB962C8B-B14F-4D97-AF65-F5344CB8AC3E}">
        <p14:creationId xmlns:p14="http://schemas.microsoft.com/office/powerpoint/2010/main" val="29800806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a:t>Zum Umgang mit den Folien</a:t>
            </a:r>
          </a:p>
        </p:txBody>
      </p:sp>
      <p:sp>
        <p:nvSpPr>
          <p:cNvPr id="3" name="Inhaltsplatzhalter 2"/>
          <p:cNvSpPr>
            <a:spLocks noGrp="1"/>
          </p:cNvSpPr>
          <p:nvPr>
            <p:ph idx="4294967295"/>
          </p:nvPr>
        </p:nvSpPr>
        <p:spPr>
          <a:xfrm>
            <a:off x="324048" y="908050"/>
            <a:ext cx="8280400" cy="5257800"/>
          </a:xfrm>
        </p:spPr>
        <p:txBody>
          <a:bodyPr/>
          <a:lstStyle/>
          <a:p>
            <a:pPr marL="0" indent="0">
              <a:buNone/>
            </a:pPr>
            <a:r>
              <a:rPr lang="de-DE" sz="2000" dirty="0"/>
              <a:t>In den Folien werden ggf. folgende Farbcodes für Funktionen verwendet:</a:t>
            </a:r>
          </a:p>
          <a:p>
            <a:r>
              <a:rPr lang="de-DE" dirty="0"/>
              <a:t>eingeblendete Folien:</a:t>
            </a:r>
          </a:p>
          <a:p>
            <a:endParaRPr lang="de-DE" sz="2000" dirty="0"/>
          </a:p>
          <a:p>
            <a:endParaRPr lang="de-DE" sz="2000" dirty="0"/>
          </a:p>
          <a:p>
            <a:endParaRPr lang="de-DE" sz="2000" dirty="0"/>
          </a:p>
          <a:p>
            <a:r>
              <a:rPr lang="de-DE" dirty="0"/>
              <a:t>a</a:t>
            </a:r>
            <a:r>
              <a:rPr lang="de-DE" sz="2000" dirty="0"/>
              <a:t>usgeblendete Folien:</a:t>
            </a:r>
          </a:p>
          <a:p>
            <a:endParaRPr lang="de-DE" dirty="0"/>
          </a:p>
          <a:p>
            <a:pPr marL="0" indent="0">
              <a:buNone/>
            </a:pPr>
            <a:br>
              <a:rPr lang="de-DE" dirty="0"/>
            </a:br>
            <a:endParaRPr lang="de-DE" dirty="0"/>
          </a:p>
          <a:p>
            <a:r>
              <a:rPr lang="de-DE" dirty="0"/>
              <a:t>auf den Folien:</a:t>
            </a:r>
            <a:endParaRPr lang="de-DE" sz="2000" dirty="0"/>
          </a:p>
        </p:txBody>
      </p:sp>
      <p:pic>
        <p:nvPicPr>
          <p:cNvPr id="1027" name="Picture 3"/>
          <p:cNvPicPr>
            <a:picLocks noChangeAspect="1" noChangeArrowheads="1"/>
          </p:cNvPicPr>
          <p:nvPr/>
        </p:nvPicPr>
        <p:blipFill>
          <a:blip r:embed="rId2" cstate="screen">
            <a:extLst>
              <a:ext uri="{28A0092B-C50C-407E-A947-70E740481C1C}">
                <a14:useLocalDpi xmlns:a14="http://schemas.microsoft.com/office/drawing/2010/main"/>
              </a:ext>
            </a:extLst>
          </a:blip>
          <a:stretch>
            <a:fillRect/>
          </a:stretch>
        </p:blipFill>
        <p:spPr bwMode="auto">
          <a:xfrm>
            <a:off x="395536" y="2393476"/>
            <a:ext cx="4716000" cy="164844"/>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432064" y="3614494"/>
            <a:ext cx="4716000" cy="17188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1029" name="Picture 5"/>
          <p:cNvPicPr>
            <a:picLocks noChangeAspect="1" noChangeArrowheads="1"/>
          </p:cNvPicPr>
          <p:nvPr/>
        </p:nvPicPr>
        <p:blipFill>
          <a:blip r:embed="rId4" cstate="screen">
            <a:extLst>
              <a:ext uri="{28A0092B-C50C-407E-A947-70E740481C1C}">
                <a14:useLocalDpi xmlns:a14="http://schemas.microsoft.com/office/drawing/2010/main"/>
              </a:ext>
            </a:extLst>
          </a:blip>
          <a:stretch>
            <a:fillRect/>
          </a:stretch>
        </p:blipFill>
        <p:spPr bwMode="auto">
          <a:xfrm>
            <a:off x="432064" y="4100231"/>
            <a:ext cx="4716000" cy="17188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9" name="Inhaltsplatzhalter 2"/>
          <p:cNvSpPr txBox="1">
            <a:spLocks/>
          </p:cNvSpPr>
          <p:nvPr/>
        </p:nvSpPr>
        <p:spPr bwMode="auto">
          <a:xfrm>
            <a:off x="5220072" y="1772816"/>
            <a:ext cx="1944216" cy="406060"/>
          </a:xfrm>
          <a:prstGeom prst="rect">
            <a:avLst/>
          </a:prstGeom>
          <a:noFill/>
          <a:ln>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algn="l" rtl="0" eaLnBrk="0" fontAlgn="base" hangingPunct="0">
              <a:lnSpc>
                <a:spcPct val="100000"/>
              </a:lnSpc>
              <a:spcBef>
                <a:spcPts val="900"/>
              </a:spcBef>
              <a:spcAft>
                <a:spcPct val="0"/>
              </a:spcAft>
              <a:buNone/>
              <a:defRPr sz="2200">
                <a:solidFill>
                  <a:schemeClr val="tx1"/>
                </a:solidFill>
                <a:latin typeface="Calibri" pitchFamily="34" charset="0"/>
                <a:ea typeface="ＭＳ Ｐゴシック" charset="-128"/>
                <a:cs typeface="Calibri"/>
              </a:defRPr>
            </a:lvl1pPr>
            <a:lvl2pPr marL="742950" indent="-285750" algn="l" rtl="0" eaLnBrk="0" fontAlgn="base" hangingPunct="0">
              <a:lnSpc>
                <a:spcPct val="100000"/>
              </a:lnSpc>
              <a:spcBef>
                <a:spcPts val="900"/>
              </a:spcBef>
              <a:spcAft>
                <a:spcPct val="0"/>
              </a:spcAft>
              <a:buFont typeface="Arial"/>
              <a:buChar char="•"/>
              <a:defRPr sz="2200">
                <a:solidFill>
                  <a:schemeClr val="tx1"/>
                </a:solidFill>
                <a:latin typeface="Calibri" pitchFamily="34" charset="0"/>
                <a:ea typeface="ＭＳ Ｐゴシック" charset="-128"/>
                <a:cs typeface="Calibri"/>
              </a:defRPr>
            </a:lvl2pPr>
            <a:lvl3pPr marL="1143000" indent="-228600" algn="l" rtl="0" eaLnBrk="0" fontAlgn="base" hangingPunct="0">
              <a:lnSpc>
                <a:spcPct val="100000"/>
              </a:lnSpc>
              <a:spcBef>
                <a:spcPts val="900"/>
              </a:spcBef>
              <a:spcAft>
                <a:spcPct val="0"/>
              </a:spcAft>
              <a:buChar char="•"/>
              <a:defRPr sz="2200">
                <a:solidFill>
                  <a:schemeClr val="tx1"/>
                </a:solidFill>
                <a:latin typeface="Calibri" pitchFamily="34" charset="0"/>
                <a:ea typeface="ＭＳ Ｐゴシック" charset="-128"/>
                <a:cs typeface="Calibri"/>
              </a:defRPr>
            </a:lvl3pPr>
            <a:lvl4pPr marL="1600200" indent="-228600" algn="l" rtl="0" eaLnBrk="0" fontAlgn="base" hangingPunct="0">
              <a:lnSpc>
                <a:spcPct val="100000"/>
              </a:lnSpc>
              <a:spcBef>
                <a:spcPts val="900"/>
              </a:spcBef>
              <a:spcAft>
                <a:spcPct val="0"/>
              </a:spcAft>
              <a:buChar char="–"/>
              <a:defRPr sz="2200">
                <a:solidFill>
                  <a:schemeClr val="tx1"/>
                </a:solidFill>
                <a:latin typeface="Calibri" pitchFamily="34" charset="0"/>
                <a:ea typeface="ＭＳ Ｐゴシック" charset="-128"/>
                <a:cs typeface="Calibri"/>
              </a:defRPr>
            </a:lvl4pPr>
            <a:lvl5pPr marL="2057400" indent="-228600" algn="l" rtl="0" eaLnBrk="0" fontAlgn="base" hangingPunct="0">
              <a:lnSpc>
                <a:spcPct val="100000"/>
              </a:lnSpc>
              <a:spcBef>
                <a:spcPts val="900"/>
              </a:spcBef>
              <a:spcAft>
                <a:spcPct val="0"/>
              </a:spcAft>
              <a:buChar char="»"/>
              <a:defRPr sz="2200">
                <a:solidFill>
                  <a:schemeClr val="tx1"/>
                </a:solidFill>
                <a:latin typeface="Calibri" pitchFamily="34" charset="0"/>
                <a:ea typeface="ＭＳ Ｐゴシック" charset="-128"/>
                <a:cs typeface="Calibri"/>
              </a:defRPr>
            </a:lvl5pPr>
            <a:lvl6pPr marL="2514600" indent="-228600" algn="l" rtl="0" fontAlgn="base">
              <a:spcBef>
                <a:spcPct val="20000"/>
              </a:spcBef>
              <a:spcAft>
                <a:spcPct val="0"/>
              </a:spcAft>
              <a:buChar char="»"/>
              <a:defRPr sz="1600">
                <a:solidFill>
                  <a:schemeClr val="tx1"/>
                </a:solidFill>
                <a:latin typeface="+mn-lt"/>
              </a:defRPr>
            </a:lvl6pPr>
            <a:lvl7pPr marL="2971800" indent="-228600" algn="l" rtl="0" fontAlgn="base">
              <a:spcBef>
                <a:spcPct val="20000"/>
              </a:spcBef>
              <a:spcAft>
                <a:spcPct val="0"/>
              </a:spcAft>
              <a:buChar char="»"/>
              <a:defRPr sz="1600">
                <a:solidFill>
                  <a:schemeClr val="tx1"/>
                </a:solidFill>
                <a:latin typeface="+mn-lt"/>
              </a:defRPr>
            </a:lvl7pPr>
            <a:lvl8pPr marL="3429000" indent="-228600" algn="l" rtl="0" fontAlgn="base">
              <a:spcBef>
                <a:spcPct val="20000"/>
              </a:spcBef>
              <a:spcAft>
                <a:spcPct val="0"/>
              </a:spcAft>
              <a:buChar char="»"/>
              <a:defRPr sz="1600">
                <a:solidFill>
                  <a:schemeClr val="tx1"/>
                </a:solidFill>
                <a:latin typeface="+mn-lt"/>
              </a:defRPr>
            </a:lvl8pPr>
            <a:lvl9pPr marL="3886200" indent="-228600" algn="l" rtl="0" fontAlgn="base">
              <a:spcBef>
                <a:spcPct val="20000"/>
              </a:spcBef>
              <a:spcAft>
                <a:spcPct val="0"/>
              </a:spcAft>
              <a:buChar char="»"/>
              <a:defRPr sz="1600">
                <a:solidFill>
                  <a:schemeClr val="tx1"/>
                </a:solidFill>
                <a:latin typeface="+mn-lt"/>
              </a:defRPr>
            </a:lvl9pPr>
          </a:lstStyle>
          <a:p>
            <a:r>
              <a:rPr lang="de-DE" sz="1800" kern="0" dirty="0">
                <a:solidFill>
                  <a:srgbClr val="000000"/>
                </a:solidFill>
              </a:rPr>
              <a:t>Standard-Layout</a:t>
            </a:r>
          </a:p>
        </p:txBody>
      </p:sp>
      <p:sp>
        <p:nvSpPr>
          <p:cNvPr id="10" name="Inhaltsplatzhalter 2"/>
          <p:cNvSpPr txBox="1">
            <a:spLocks/>
          </p:cNvSpPr>
          <p:nvPr/>
        </p:nvSpPr>
        <p:spPr bwMode="auto">
          <a:xfrm>
            <a:off x="5220072" y="2276872"/>
            <a:ext cx="3435118" cy="406060"/>
          </a:xfrm>
          <a:prstGeom prst="rect">
            <a:avLst/>
          </a:prstGeom>
          <a:noFill/>
          <a:ln>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algn="l" rtl="0" eaLnBrk="0" fontAlgn="base" hangingPunct="0">
              <a:lnSpc>
                <a:spcPct val="100000"/>
              </a:lnSpc>
              <a:spcBef>
                <a:spcPts val="900"/>
              </a:spcBef>
              <a:spcAft>
                <a:spcPct val="0"/>
              </a:spcAft>
              <a:buNone/>
              <a:defRPr sz="2200">
                <a:solidFill>
                  <a:schemeClr val="tx1"/>
                </a:solidFill>
                <a:latin typeface="Calibri" pitchFamily="34" charset="0"/>
                <a:ea typeface="ＭＳ Ｐゴシック" charset="-128"/>
                <a:cs typeface="Calibri"/>
              </a:defRPr>
            </a:lvl1pPr>
            <a:lvl2pPr marL="742950" indent="-285750" algn="l" rtl="0" eaLnBrk="0" fontAlgn="base" hangingPunct="0">
              <a:lnSpc>
                <a:spcPct val="100000"/>
              </a:lnSpc>
              <a:spcBef>
                <a:spcPts val="900"/>
              </a:spcBef>
              <a:spcAft>
                <a:spcPct val="0"/>
              </a:spcAft>
              <a:buFont typeface="Arial"/>
              <a:buChar char="•"/>
              <a:defRPr sz="2200">
                <a:solidFill>
                  <a:schemeClr val="tx1"/>
                </a:solidFill>
                <a:latin typeface="Calibri" pitchFamily="34" charset="0"/>
                <a:ea typeface="ＭＳ Ｐゴシック" charset="-128"/>
                <a:cs typeface="Calibri"/>
              </a:defRPr>
            </a:lvl2pPr>
            <a:lvl3pPr marL="1143000" indent="-228600" algn="l" rtl="0" eaLnBrk="0" fontAlgn="base" hangingPunct="0">
              <a:lnSpc>
                <a:spcPct val="100000"/>
              </a:lnSpc>
              <a:spcBef>
                <a:spcPts val="900"/>
              </a:spcBef>
              <a:spcAft>
                <a:spcPct val="0"/>
              </a:spcAft>
              <a:buChar char="•"/>
              <a:defRPr sz="2200">
                <a:solidFill>
                  <a:schemeClr val="tx1"/>
                </a:solidFill>
                <a:latin typeface="Calibri" pitchFamily="34" charset="0"/>
                <a:ea typeface="ＭＳ Ｐゴシック" charset="-128"/>
                <a:cs typeface="Calibri"/>
              </a:defRPr>
            </a:lvl3pPr>
            <a:lvl4pPr marL="1600200" indent="-228600" algn="l" rtl="0" eaLnBrk="0" fontAlgn="base" hangingPunct="0">
              <a:lnSpc>
                <a:spcPct val="100000"/>
              </a:lnSpc>
              <a:spcBef>
                <a:spcPts val="900"/>
              </a:spcBef>
              <a:spcAft>
                <a:spcPct val="0"/>
              </a:spcAft>
              <a:buChar char="–"/>
              <a:defRPr sz="2200">
                <a:solidFill>
                  <a:schemeClr val="tx1"/>
                </a:solidFill>
                <a:latin typeface="Calibri" pitchFamily="34" charset="0"/>
                <a:ea typeface="ＭＳ Ｐゴシック" charset="-128"/>
                <a:cs typeface="Calibri"/>
              </a:defRPr>
            </a:lvl4pPr>
            <a:lvl5pPr marL="2057400" indent="-228600" algn="l" rtl="0" eaLnBrk="0" fontAlgn="base" hangingPunct="0">
              <a:lnSpc>
                <a:spcPct val="100000"/>
              </a:lnSpc>
              <a:spcBef>
                <a:spcPts val="900"/>
              </a:spcBef>
              <a:spcAft>
                <a:spcPct val="0"/>
              </a:spcAft>
              <a:buChar char="»"/>
              <a:defRPr sz="2200">
                <a:solidFill>
                  <a:schemeClr val="tx1"/>
                </a:solidFill>
                <a:latin typeface="Calibri" pitchFamily="34" charset="0"/>
                <a:ea typeface="ＭＳ Ｐゴシック" charset="-128"/>
                <a:cs typeface="Calibri"/>
              </a:defRPr>
            </a:lvl5pPr>
            <a:lvl6pPr marL="2514600" indent="-228600" algn="l" rtl="0" fontAlgn="base">
              <a:spcBef>
                <a:spcPct val="20000"/>
              </a:spcBef>
              <a:spcAft>
                <a:spcPct val="0"/>
              </a:spcAft>
              <a:buChar char="»"/>
              <a:defRPr sz="1600">
                <a:solidFill>
                  <a:schemeClr val="tx1"/>
                </a:solidFill>
                <a:latin typeface="+mn-lt"/>
              </a:defRPr>
            </a:lvl6pPr>
            <a:lvl7pPr marL="2971800" indent="-228600" algn="l" rtl="0" fontAlgn="base">
              <a:spcBef>
                <a:spcPct val="20000"/>
              </a:spcBef>
              <a:spcAft>
                <a:spcPct val="0"/>
              </a:spcAft>
              <a:buChar char="»"/>
              <a:defRPr sz="1600">
                <a:solidFill>
                  <a:schemeClr val="tx1"/>
                </a:solidFill>
                <a:latin typeface="+mn-lt"/>
              </a:defRPr>
            </a:lvl7pPr>
            <a:lvl8pPr marL="3429000" indent="-228600" algn="l" rtl="0" fontAlgn="base">
              <a:spcBef>
                <a:spcPct val="20000"/>
              </a:spcBef>
              <a:spcAft>
                <a:spcPct val="0"/>
              </a:spcAft>
              <a:buChar char="»"/>
              <a:defRPr sz="1600">
                <a:solidFill>
                  <a:schemeClr val="tx1"/>
                </a:solidFill>
                <a:latin typeface="+mn-lt"/>
              </a:defRPr>
            </a:lvl8pPr>
            <a:lvl9pPr marL="3886200" indent="-228600" algn="l" rtl="0" fontAlgn="base">
              <a:spcBef>
                <a:spcPct val="20000"/>
              </a:spcBef>
              <a:spcAft>
                <a:spcPct val="0"/>
              </a:spcAft>
              <a:buChar char="»"/>
              <a:defRPr sz="1600">
                <a:solidFill>
                  <a:schemeClr val="tx1"/>
                </a:solidFill>
                <a:latin typeface="+mn-lt"/>
              </a:defRPr>
            </a:lvl9pPr>
          </a:lstStyle>
          <a:p>
            <a:r>
              <a:rPr lang="de-DE" sz="1800" kern="0" dirty="0"/>
              <a:t>Strukturfolie (für Fortbildende)</a:t>
            </a:r>
          </a:p>
        </p:txBody>
      </p:sp>
      <p:sp>
        <p:nvSpPr>
          <p:cNvPr id="11" name="Inhaltsplatzhalter 2"/>
          <p:cNvSpPr txBox="1">
            <a:spLocks/>
          </p:cNvSpPr>
          <p:nvPr/>
        </p:nvSpPr>
        <p:spPr bwMode="auto">
          <a:xfrm>
            <a:off x="5220072" y="3501008"/>
            <a:ext cx="3707980" cy="406060"/>
          </a:xfrm>
          <a:prstGeom prst="rect">
            <a:avLst/>
          </a:prstGeom>
          <a:noFill/>
          <a:ln>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algn="l" rtl="0" eaLnBrk="0" fontAlgn="base" hangingPunct="0">
              <a:lnSpc>
                <a:spcPct val="100000"/>
              </a:lnSpc>
              <a:spcBef>
                <a:spcPts val="900"/>
              </a:spcBef>
              <a:spcAft>
                <a:spcPct val="0"/>
              </a:spcAft>
              <a:buNone/>
              <a:defRPr sz="2200">
                <a:solidFill>
                  <a:schemeClr val="tx1"/>
                </a:solidFill>
                <a:latin typeface="Calibri" pitchFamily="34" charset="0"/>
                <a:ea typeface="ＭＳ Ｐゴシック" charset="-128"/>
                <a:cs typeface="Calibri"/>
              </a:defRPr>
            </a:lvl1pPr>
            <a:lvl2pPr marL="742950" indent="-285750" algn="l" rtl="0" eaLnBrk="0" fontAlgn="base" hangingPunct="0">
              <a:lnSpc>
                <a:spcPct val="100000"/>
              </a:lnSpc>
              <a:spcBef>
                <a:spcPts val="900"/>
              </a:spcBef>
              <a:spcAft>
                <a:spcPct val="0"/>
              </a:spcAft>
              <a:buFont typeface="Arial"/>
              <a:buChar char="•"/>
              <a:defRPr sz="2200">
                <a:solidFill>
                  <a:schemeClr val="tx1"/>
                </a:solidFill>
                <a:latin typeface="Calibri" pitchFamily="34" charset="0"/>
                <a:ea typeface="ＭＳ Ｐゴシック" charset="-128"/>
                <a:cs typeface="Calibri"/>
              </a:defRPr>
            </a:lvl2pPr>
            <a:lvl3pPr marL="1143000" indent="-228600" algn="l" rtl="0" eaLnBrk="0" fontAlgn="base" hangingPunct="0">
              <a:lnSpc>
                <a:spcPct val="100000"/>
              </a:lnSpc>
              <a:spcBef>
                <a:spcPts val="900"/>
              </a:spcBef>
              <a:spcAft>
                <a:spcPct val="0"/>
              </a:spcAft>
              <a:buChar char="•"/>
              <a:defRPr sz="2200">
                <a:solidFill>
                  <a:schemeClr val="tx1"/>
                </a:solidFill>
                <a:latin typeface="Calibri" pitchFamily="34" charset="0"/>
                <a:ea typeface="ＭＳ Ｐゴシック" charset="-128"/>
                <a:cs typeface="Calibri"/>
              </a:defRPr>
            </a:lvl3pPr>
            <a:lvl4pPr marL="1600200" indent="-228600" algn="l" rtl="0" eaLnBrk="0" fontAlgn="base" hangingPunct="0">
              <a:lnSpc>
                <a:spcPct val="100000"/>
              </a:lnSpc>
              <a:spcBef>
                <a:spcPts val="900"/>
              </a:spcBef>
              <a:spcAft>
                <a:spcPct val="0"/>
              </a:spcAft>
              <a:buChar char="–"/>
              <a:defRPr sz="2200">
                <a:solidFill>
                  <a:schemeClr val="tx1"/>
                </a:solidFill>
                <a:latin typeface="Calibri" pitchFamily="34" charset="0"/>
                <a:ea typeface="ＭＳ Ｐゴシック" charset="-128"/>
                <a:cs typeface="Calibri"/>
              </a:defRPr>
            </a:lvl4pPr>
            <a:lvl5pPr marL="2057400" indent="-228600" algn="l" rtl="0" eaLnBrk="0" fontAlgn="base" hangingPunct="0">
              <a:lnSpc>
                <a:spcPct val="100000"/>
              </a:lnSpc>
              <a:spcBef>
                <a:spcPts val="900"/>
              </a:spcBef>
              <a:spcAft>
                <a:spcPct val="0"/>
              </a:spcAft>
              <a:buChar char="»"/>
              <a:defRPr sz="2200">
                <a:solidFill>
                  <a:schemeClr val="tx1"/>
                </a:solidFill>
                <a:latin typeface="Calibri" pitchFamily="34" charset="0"/>
                <a:ea typeface="ＭＳ Ｐゴシック" charset="-128"/>
                <a:cs typeface="Calibri"/>
              </a:defRPr>
            </a:lvl5pPr>
            <a:lvl6pPr marL="2514600" indent="-228600" algn="l" rtl="0" fontAlgn="base">
              <a:spcBef>
                <a:spcPct val="20000"/>
              </a:spcBef>
              <a:spcAft>
                <a:spcPct val="0"/>
              </a:spcAft>
              <a:buChar char="»"/>
              <a:defRPr sz="1600">
                <a:solidFill>
                  <a:schemeClr val="tx1"/>
                </a:solidFill>
                <a:latin typeface="+mn-lt"/>
              </a:defRPr>
            </a:lvl6pPr>
            <a:lvl7pPr marL="2971800" indent="-228600" algn="l" rtl="0" fontAlgn="base">
              <a:spcBef>
                <a:spcPct val="20000"/>
              </a:spcBef>
              <a:spcAft>
                <a:spcPct val="0"/>
              </a:spcAft>
              <a:buChar char="»"/>
              <a:defRPr sz="1600">
                <a:solidFill>
                  <a:schemeClr val="tx1"/>
                </a:solidFill>
                <a:latin typeface="+mn-lt"/>
              </a:defRPr>
            </a:lvl7pPr>
            <a:lvl8pPr marL="3429000" indent="-228600" algn="l" rtl="0" fontAlgn="base">
              <a:spcBef>
                <a:spcPct val="20000"/>
              </a:spcBef>
              <a:spcAft>
                <a:spcPct val="0"/>
              </a:spcAft>
              <a:buChar char="»"/>
              <a:defRPr sz="1600">
                <a:solidFill>
                  <a:schemeClr val="tx1"/>
                </a:solidFill>
                <a:latin typeface="+mn-lt"/>
              </a:defRPr>
            </a:lvl8pPr>
            <a:lvl9pPr marL="3886200" indent="-228600" algn="l" rtl="0" fontAlgn="base">
              <a:spcBef>
                <a:spcPct val="20000"/>
              </a:spcBef>
              <a:spcAft>
                <a:spcPct val="0"/>
              </a:spcAft>
              <a:buChar char="»"/>
              <a:defRPr sz="1600">
                <a:solidFill>
                  <a:schemeClr val="tx1"/>
                </a:solidFill>
                <a:latin typeface="+mn-lt"/>
              </a:defRPr>
            </a:lvl9pPr>
          </a:lstStyle>
          <a:p>
            <a:r>
              <a:rPr lang="de-DE" sz="1800" kern="0" dirty="0"/>
              <a:t>Hintergrundwissen (für Fortbildende)</a:t>
            </a:r>
          </a:p>
        </p:txBody>
      </p:sp>
      <p:sp>
        <p:nvSpPr>
          <p:cNvPr id="12" name="Inhaltsplatzhalter 2"/>
          <p:cNvSpPr txBox="1">
            <a:spLocks/>
          </p:cNvSpPr>
          <p:nvPr/>
        </p:nvSpPr>
        <p:spPr bwMode="auto">
          <a:xfrm>
            <a:off x="5220072" y="4005064"/>
            <a:ext cx="4002972" cy="406060"/>
          </a:xfrm>
          <a:prstGeom prst="rect">
            <a:avLst/>
          </a:prstGeom>
          <a:noFill/>
          <a:ln>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algn="l" rtl="0" eaLnBrk="0" fontAlgn="base" hangingPunct="0">
              <a:lnSpc>
                <a:spcPct val="100000"/>
              </a:lnSpc>
              <a:spcBef>
                <a:spcPts val="900"/>
              </a:spcBef>
              <a:spcAft>
                <a:spcPct val="0"/>
              </a:spcAft>
              <a:buNone/>
              <a:defRPr sz="2200">
                <a:solidFill>
                  <a:schemeClr val="tx1"/>
                </a:solidFill>
                <a:latin typeface="Calibri" pitchFamily="34" charset="0"/>
                <a:ea typeface="ＭＳ Ｐゴシック" charset="-128"/>
                <a:cs typeface="Calibri"/>
              </a:defRPr>
            </a:lvl1pPr>
            <a:lvl2pPr marL="742950" indent="-285750" algn="l" rtl="0" eaLnBrk="0" fontAlgn="base" hangingPunct="0">
              <a:lnSpc>
                <a:spcPct val="100000"/>
              </a:lnSpc>
              <a:spcBef>
                <a:spcPts val="900"/>
              </a:spcBef>
              <a:spcAft>
                <a:spcPct val="0"/>
              </a:spcAft>
              <a:buFont typeface="Arial"/>
              <a:buChar char="•"/>
              <a:defRPr sz="2200">
                <a:solidFill>
                  <a:schemeClr val="tx1"/>
                </a:solidFill>
                <a:latin typeface="Calibri" pitchFamily="34" charset="0"/>
                <a:ea typeface="ＭＳ Ｐゴシック" charset="-128"/>
                <a:cs typeface="Calibri"/>
              </a:defRPr>
            </a:lvl2pPr>
            <a:lvl3pPr marL="1143000" indent="-228600" algn="l" rtl="0" eaLnBrk="0" fontAlgn="base" hangingPunct="0">
              <a:lnSpc>
                <a:spcPct val="100000"/>
              </a:lnSpc>
              <a:spcBef>
                <a:spcPts val="900"/>
              </a:spcBef>
              <a:spcAft>
                <a:spcPct val="0"/>
              </a:spcAft>
              <a:buChar char="•"/>
              <a:defRPr sz="2200">
                <a:solidFill>
                  <a:schemeClr val="tx1"/>
                </a:solidFill>
                <a:latin typeface="Calibri" pitchFamily="34" charset="0"/>
                <a:ea typeface="ＭＳ Ｐゴシック" charset="-128"/>
                <a:cs typeface="Calibri"/>
              </a:defRPr>
            </a:lvl3pPr>
            <a:lvl4pPr marL="1600200" indent="-228600" algn="l" rtl="0" eaLnBrk="0" fontAlgn="base" hangingPunct="0">
              <a:lnSpc>
                <a:spcPct val="100000"/>
              </a:lnSpc>
              <a:spcBef>
                <a:spcPts val="900"/>
              </a:spcBef>
              <a:spcAft>
                <a:spcPct val="0"/>
              </a:spcAft>
              <a:buChar char="–"/>
              <a:defRPr sz="2200">
                <a:solidFill>
                  <a:schemeClr val="tx1"/>
                </a:solidFill>
                <a:latin typeface="Calibri" pitchFamily="34" charset="0"/>
                <a:ea typeface="ＭＳ Ｐゴシック" charset="-128"/>
                <a:cs typeface="Calibri"/>
              </a:defRPr>
            </a:lvl4pPr>
            <a:lvl5pPr marL="2057400" indent="-228600" algn="l" rtl="0" eaLnBrk="0" fontAlgn="base" hangingPunct="0">
              <a:lnSpc>
                <a:spcPct val="100000"/>
              </a:lnSpc>
              <a:spcBef>
                <a:spcPts val="900"/>
              </a:spcBef>
              <a:spcAft>
                <a:spcPct val="0"/>
              </a:spcAft>
              <a:buChar char="»"/>
              <a:defRPr sz="2200">
                <a:solidFill>
                  <a:schemeClr val="tx1"/>
                </a:solidFill>
                <a:latin typeface="Calibri" pitchFamily="34" charset="0"/>
                <a:ea typeface="ＭＳ Ｐゴシック" charset="-128"/>
                <a:cs typeface="Calibri"/>
              </a:defRPr>
            </a:lvl5pPr>
            <a:lvl6pPr marL="2514600" indent="-228600" algn="l" rtl="0" fontAlgn="base">
              <a:spcBef>
                <a:spcPct val="20000"/>
              </a:spcBef>
              <a:spcAft>
                <a:spcPct val="0"/>
              </a:spcAft>
              <a:buChar char="»"/>
              <a:defRPr sz="1600">
                <a:solidFill>
                  <a:schemeClr val="tx1"/>
                </a:solidFill>
                <a:latin typeface="+mn-lt"/>
              </a:defRPr>
            </a:lvl6pPr>
            <a:lvl7pPr marL="2971800" indent="-228600" algn="l" rtl="0" fontAlgn="base">
              <a:spcBef>
                <a:spcPct val="20000"/>
              </a:spcBef>
              <a:spcAft>
                <a:spcPct val="0"/>
              </a:spcAft>
              <a:buChar char="»"/>
              <a:defRPr sz="1600">
                <a:solidFill>
                  <a:schemeClr val="tx1"/>
                </a:solidFill>
                <a:latin typeface="+mn-lt"/>
              </a:defRPr>
            </a:lvl7pPr>
            <a:lvl8pPr marL="3429000" indent="-228600" algn="l" rtl="0" fontAlgn="base">
              <a:spcBef>
                <a:spcPct val="20000"/>
              </a:spcBef>
              <a:spcAft>
                <a:spcPct val="0"/>
              </a:spcAft>
              <a:buChar char="»"/>
              <a:defRPr sz="1600">
                <a:solidFill>
                  <a:schemeClr val="tx1"/>
                </a:solidFill>
                <a:latin typeface="+mn-lt"/>
              </a:defRPr>
            </a:lvl8pPr>
            <a:lvl9pPr marL="3886200" indent="-228600" algn="l" rtl="0" fontAlgn="base">
              <a:spcBef>
                <a:spcPct val="20000"/>
              </a:spcBef>
              <a:spcAft>
                <a:spcPct val="0"/>
              </a:spcAft>
              <a:buChar char="»"/>
              <a:defRPr sz="1600">
                <a:solidFill>
                  <a:schemeClr val="tx1"/>
                </a:solidFill>
                <a:latin typeface="+mn-lt"/>
              </a:defRPr>
            </a:lvl9pPr>
          </a:lstStyle>
          <a:p>
            <a:r>
              <a:rPr lang="de-DE" sz="1800" kern="0" dirty="0">
                <a:solidFill>
                  <a:srgbClr val="000000"/>
                </a:solidFill>
              </a:rPr>
              <a:t>Mögliche Vertiefung (für Teilnehmende)</a:t>
            </a:r>
          </a:p>
        </p:txBody>
      </p:sp>
      <p:sp>
        <p:nvSpPr>
          <p:cNvPr id="13" name="Rechteck 12"/>
          <p:cNvSpPr/>
          <p:nvPr/>
        </p:nvSpPr>
        <p:spPr>
          <a:xfrm>
            <a:off x="2987824" y="5013176"/>
            <a:ext cx="2088232" cy="496800"/>
          </a:xfrm>
          <a:prstGeom prst="rect">
            <a:avLst/>
          </a:prstGeom>
          <a:solidFill>
            <a:srgbClr val="327A86">
              <a:alpha val="24706"/>
            </a:srgbClr>
          </a:solidFill>
          <a:ln>
            <a:noFill/>
          </a:ln>
        </p:spPr>
        <p:txBody>
          <a:bodyPr wrap="square">
            <a:spAutoFit/>
          </a:bodyPr>
          <a:lstStyle/>
          <a:p>
            <a:pPr algn="ctr">
              <a:spcAft>
                <a:spcPts val="0"/>
              </a:spcAft>
              <a:buNone/>
            </a:pPr>
            <a:r>
              <a:rPr lang="de-DE" sz="2000" dirty="0">
                <a:latin typeface="Calibri" charset="0"/>
                <a:ea typeface="Times New Roman" charset="0"/>
                <a:cs typeface="Times New Roman" charset="0"/>
              </a:rPr>
              <a:t>xxx</a:t>
            </a:r>
          </a:p>
        </p:txBody>
      </p:sp>
      <p:sp>
        <p:nvSpPr>
          <p:cNvPr id="14" name="Inhaltsplatzhalter 2"/>
          <p:cNvSpPr txBox="1">
            <a:spLocks/>
          </p:cNvSpPr>
          <p:nvPr/>
        </p:nvSpPr>
        <p:spPr bwMode="auto">
          <a:xfrm>
            <a:off x="5220072" y="5039636"/>
            <a:ext cx="2687475" cy="406060"/>
          </a:xfrm>
          <a:prstGeom prst="rect">
            <a:avLst/>
          </a:prstGeom>
          <a:noFill/>
          <a:ln>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algn="l" rtl="0" eaLnBrk="0" fontAlgn="base" hangingPunct="0">
              <a:lnSpc>
                <a:spcPct val="100000"/>
              </a:lnSpc>
              <a:spcBef>
                <a:spcPts val="900"/>
              </a:spcBef>
              <a:spcAft>
                <a:spcPct val="0"/>
              </a:spcAft>
              <a:buNone/>
              <a:defRPr sz="2200">
                <a:solidFill>
                  <a:schemeClr val="tx1"/>
                </a:solidFill>
                <a:latin typeface="Calibri" pitchFamily="34" charset="0"/>
                <a:ea typeface="ＭＳ Ｐゴシック" charset="-128"/>
                <a:cs typeface="Calibri"/>
              </a:defRPr>
            </a:lvl1pPr>
            <a:lvl2pPr marL="742950" indent="-285750" algn="l" rtl="0" eaLnBrk="0" fontAlgn="base" hangingPunct="0">
              <a:lnSpc>
                <a:spcPct val="100000"/>
              </a:lnSpc>
              <a:spcBef>
                <a:spcPts val="900"/>
              </a:spcBef>
              <a:spcAft>
                <a:spcPct val="0"/>
              </a:spcAft>
              <a:buFont typeface="Arial"/>
              <a:buChar char="•"/>
              <a:defRPr sz="2200">
                <a:solidFill>
                  <a:schemeClr val="tx1"/>
                </a:solidFill>
                <a:latin typeface="Calibri" pitchFamily="34" charset="0"/>
                <a:ea typeface="ＭＳ Ｐゴシック" charset="-128"/>
                <a:cs typeface="Calibri"/>
              </a:defRPr>
            </a:lvl2pPr>
            <a:lvl3pPr marL="1143000" indent="-228600" algn="l" rtl="0" eaLnBrk="0" fontAlgn="base" hangingPunct="0">
              <a:lnSpc>
                <a:spcPct val="100000"/>
              </a:lnSpc>
              <a:spcBef>
                <a:spcPts val="900"/>
              </a:spcBef>
              <a:spcAft>
                <a:spcPct val="0"/>
              </a:spcAft>
              <a:buChar char="•"/>
              <a:defRPr sz="2200">
                <a:solidFill>
                  <a:schemeClr val="tx1"/>
                </a:solidFill>
                <a:latin typeface="Calibri" pitchFamily="34" charset="0"/>
                <a:ea typeface="ＭＳ Ｐゴシック" charset="-128"/>
                <a:cs typeface="Calibri"/>
              </a:defRPr>
            </a:lvl3pPr>
            <a:lvl4pPr marL="1600200" indent="-228600" algn="l" rtl="0" eaLnBrk="0" fontAlgn="base" hangingPunct="0">
              <a:lnSpc>
                <a:spcPct val="100000"/>
              </a:lnSpc>
              <a:spcBef>
                <a:spcPts val="900"/>
              </a:spcBef>
              <a:spcAft>
                <a:spcPct val="0"/>
              </a:spcAft>
              <a:buChar char="–"/>
              <a:defRPr sz="2200">
                <a:solidFill>
                  <a:schemeClr val="tx1"/>
                </a:solidFill>
                <a:latin typeface="Calibri" pitchFamily="34" charset="0"/>
                <a:ea typeface="ＭＳ Ｐゴシック" charset="-128"/>
                <a:cs typeface="Calibri"/>
              </a:defRPr>
            </a:lvl4pPr>
            <a:lvl5pPr marL="2057400" indent="-228600" algn="l" rtl="0" eaLnBrk="0" fontAlgn="base" hangingPunct="0">
              <a:lnSpc>
                <a:spcPct val="100000"/>
              </a:lnSpc>
              <a:spcBef>
                <a:spcPts val="900"/>
              </a:spcBef>
              <a:spcAft>
                <a:spcPct val="0"/>
              </a:spcAft>
              <a:buChar char="»"/>
              <a:defRPr sz="2200">
                <a:solidFill>
                  <a:schemeClr val="tx1"/>
                </a:solidFill>
                <a:latin typeface="Calibri" pitchFamily="34" charset="0"/>
                <a:ea typeface="ＭＳ Ｐゴシック" charset="-128"/>
                <a:cs typeface="Calibri"/>
              </a:defRPr>
            </a:lvl5pPr>
            <a:lvl6pPr marL="2514600" indent="-228600" algn="l" rtl="0" fontAlgn="base">
              <a:spcBef>
                <a:spcPct val="20000"/>
              </a:spcBef>
              <a:spcAft>
                <a:spcPct val="0"/>
              </a:spcAft>
              <a:buChar char="»"/>
              <a:defRPr sz="1600">
                <a:solidFill>
                  <a:schemeClr val="tx1"/>
                </a:solidFill>
                <a:latin typeface="+mn-lt"/>
              </a:defRPr>
            </a:lvl6pPr>
            <a:lvl7pPr marL="2971800" indent="-228600" algn="l" rtl="0" fontAlgn="base">
              <a:spcBef>
                <a:spcPct val="20000"/>
              </a:spcBef>
              <a:spcAft>
                <a:spcPct val="0"/>
              </a:spcAft>
              <a:buChar char="»"/>
              <a:defRPr sz="1600">
                <a:solidFill>
                  <a:schemeClr val="tx1"/>
                </a:solidFill>
                <a:latin typeface="+mn-lt"/>
              </a:defRPr>
            </a:lvl7pPr>
            <a:lvl8pPr marL="3429000" indent="-228600" algn="l" rtl="0" fontAlgn="base">
              <a:spcBef>
                <a:spcPct val="20000"/>
              </a:spcBef>
              <a:spcAft>
                <a:spcPct val="0"/>
              </a:spcAft>
              <a:buChar char="»"/>
              <a:defRPr sz="1600">
                <a:solidFill>
                  <a:schemeClr val="tx1"/>
                </a:solidFill>
                <a:latin typeface="+mn-lt"/>
              </a:defRPr>
            </a:lvl8pPr>
            <a:lvl9pPr marL="3886200" indent="-228600" algn="l" rtl="0" fontAlgn="base">
              <a:spcBef>
                <a:spcPct val="20000"/>
              </a:spcBef>
              <a:spcAft>
                <a:spcPct val="0"/>
              </a:spcAft>
              <a:buChar char="»"/>
              <a:defRPr sz="1600">
                <a:solidFill>
                  <a:schemeClr val="tx1"/>
                </a:solidFill>
                <a:latin typeface="+mn-lt"/>
              </a:defRPr>
            </a:lvl9pPr>
          </a:lstStyle>
          <a:p>
            <a:r>
              <a:rPr lang="de-DE" sz="1800" kern="0" dirty="0"/>
              <a:t>Aktivität für Teilnehmende</a:t>
            </a:r>
          </a:p>
        </p:txBody>
      </p:sp>
      <p:sp>
        <p:nvSpPr>
          <p:cNvPr id="15" name="Textfeld 14"/>
          <p:cNvSpPr txBox="1"/>
          <p:nvPr/>
        </p:nvSpPr>
        <p:spPr>
          <a:xfrm>
            <a:off x="2987824" y="5733256"/>
            <a:ext cx="2088232" cy="489266"/>
          </a:xfrm>
          <a:prstGeom prst="rect">
            <a:avLst/>
          </a:prstGeom>
          <a:solidFill>
            <a:srgbClr val="F8B44F">
              <a:alpha val="24706"/>
            </a:srgbClr>
          </a:solidFill>
          <a:ln>
            <a:noFill/>
          </a:ln>
        </p:spPr>
        <p:txBody>
          <a:bodyPr wrap="square" lIns="36000" rIns="18000" rtlCol="0">
            <a:noAutofit/>
          </a:bodyPr>
          <a:lstStyle/>
          <a:p>
            <a:pPr algn="ctr" defTabSz="449263">
              <a:buNone/>
              <a:tabLst>
                <a:tab pos="723900" algn="l"/>
                <a:tab pos="1447800" algn="l"/>
                <a:tab pos="2171700" algn="l"/>
                <a:tab pos="2895600" algn="l"/>
                <a:tab pos="3619500" algn="l"/>
                <a:tab pos="4343400" algn="l"/>
                <a:tab pos="5067300" algn="l"/>
                <a:tab pos="5791200" algn="l"/>
                <a:tab pos="6515100" algn="l"/>
              </a:tabLst>
            </a:pPr>
            <a:r>
              <a:rPr lang="de-DE" sz="2000" dirty="0">
                <a:latin typeface="Calibri" charset="0"/>
                <a:ea typeface="Calibri" charset="0"/>
                <a:cs typeface="Calibri" charset="0"/>
              </a:rPr>
              <a:t>xxx</a:t>
            </a:r>
          </a:p>
        </p:txBody>
      </p:sp>
      <p:sp>
        <p:nvSpPr>
          <p:cNvPr id="16" name="Inhaltsplatzhalter 2"/>
          <p:cNvSpPr txBox="1">
            <a:spLocks/>
          </p:cNvSpPr>
          <p:nvPr/>
        </p:nvSpPr>
        <p:spPr bwMode="auto">
          <a:xfrm>
            <a:off x="5220072" y="5634788"/>
            <a:ext cx="3665372" cy="406060"/>
          </a:xfrm>
          <a:prstGeom prst="rect">
            <a:avLst/>
          </a:prstGeom>
          <a:noFill/>
          <a:ln>
            <a:noFill/>
          </a:ln>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algn="l" rtl="0" eaLnBrk="0" fontAlgn="base" hangingPunct="0">
              <a:lnSpc>
                <a:spcPct val="100000"/>
              </a:lnSpc>
              <a:spcBef>
                <a:spcPts val="900"/>
              </a:spcBef>
              <a:spcAft>
                <a:spcPct val="0"/>
              </a:spcAft>
              <a:buNone/>
              <a:defRPr sz="2200">
                <a:solidFill>
                  <a:schemeClr val="tx1"/>
                </a:solidFill>
                <a:latin typeface="Calibri" pitchFamily="34" charset="0"/>
                <a:ea typeface="ＭＳ Ｐゴシック" charset="-128"/>
                <a:cs typeface="Calibri"/>
              </a:defRPr>
            </a:lvl1pPr>
            <a:lvl2pPr marL="742950" indent="-285750" algn="l" rtl="0" eaLnBrk="0" fontAlgn="base" hangingPunct="0">
              <a:lnSpc>
                <a:spcPct val="100000"/>
              </a:lnSpc>
              <a:spcBef>
                <a:spcPts val="900"/>
              </a:spcBef>
              <a:spcAft>
                <a:spcPct val="0"/>
              </a:spcAft>
              <a:buFont typeface="Arial"/>
              <a:buChar char="•"/>
              <a:defRPr sz="2200">
                <a:solidFill>
                  <a:schemeClr val="tx1"/>
                </a:solidFill>
                <a:latin typeface="Calibri" pitchFamily="34" charset="0"/>
                <a:ea typeface="ＭＳ Ｐゴシック" charset="-128"/>
                <a:cs typeface="Calibri"/>
              </a:defRPr>
            </a:lvl2pPr>
            <a:lvl3pPr marL="1143000" indent="-228600" algn="l" rtl="0" eaLnBrk="0" fontAlgn="base" hangingPunct="0">
              <a:lnSpc>
                <a:spcPct val="100000"/>
              </a:lnSpc>
              <a:spcBef>
                <a:spcPts val="900"/>
              </a:spcBef>
              <a:spcAft>
                <a:spcPct val="0"/>
              </a:spcAft>
              <a:buChar char="•"/>
              <a:defRPr sz="2200">
                <a:solidFill>
                  <a:schemeClr val="tx1"/>
                </a:solidFill>
                <a:latin typeface="Calibri" pitchFamily="34" charset="0"/>
                <a:ea typeface="ＭＳ Ｐゴシック" charset="-128"/>
                <a:cs typeface="Calibri"/>
              </a:defRPr>
            </a:lvl3pPr>
            <a:lvl4pPr marL="1600200" indent="-228600" algn="l" rtl="0" eaLnBrk="0" fontAlgn="base" hangingPunct="0">
              <a:lnSpc>
                <a:spcPct val="100000"/>
              </a:lnSpc>
              <a:spcBef>
                <a:spcPts val="900"/>
              </a:spcBef>
              <a:spcAft>
                <a:spcPct val="0"/>
              </a:spcAft>
              <a:buChar char="–"/>
              <a:defRPr sz="2200">
                <a:solidFill>
                  <a:schemeClr val="tx1"/>
                </a:solidFill>
                <a:latin typeface="Calibri" pitchFamily="34" charset="0"/>
                <a:ea typeface="ＭＳ Ｐゴシック" charset="-128"/>
                <a:cs typeface="Calibri"/>
              </a:defRPr>
            </a:lvl4pPr>
            <a:lvl5pPr marL="2057400" indent="-228600" algn="l" rtl="0" eaLnBrk="0" fontAlgn="base" hangingPunct="0">
              <a:lnSpc>
                <a:spcPct val="100000"/>
              </a:lnSpc>
              <a:spcBef>
                <a:spcPts val="900"/>
              </a:spcBef>
              <a:spcAft>
                <a:spcPct val="0"/>
              </a:spcAft>
              <a:buChar char="»"/>
              <a:defRPr sz="2200">
                <a:solidFill>
                  <a:schemeClr val="tx1"/>
                </a:solidFill>
                <a:latin typeface="Calibri" pitchFamily="34" charset="0"/>
                <a:ea typeface="ＭＳ Ｐゴシック" charset="-128"/>
                <a:cs typeface="Calibri"/>
              </a:defRPr>
            </a:lvl5pPr>
            <a:lvl6pPr marL="2514600" indent="-228600" algn="l" rtl="0" fontAlgn="base">
              <a:spcBef>
                <a:spcPct val="20000"/>
              </a:spcBef>
              <a:spcAft>
                <a:spcPct val="0"/>
              </a:spcAft>
              <a:buChar char="»"/>
              <a:defRPr sz="1600">
                <a:solidFill>
                  <a:schemeClr val="tx1"/>
                </a:solidFill>
                <a:latin typeface="+mn-lt"/>
              </a:defRPr>
            </a:lvl6pPr>
            <a:lvl7pPr marL="2971800" indent="-228600" algn="l" rtl="0" fontAlgn="base">
              <a:spcBef>
                <a:spcPct val="20000"/>
              </a:spcBef>
              <a:spcAft>
                <a:spcPct val="0"/>
              </a:spcAft>
              <a:buChar char="»"/>
              <a:defRPr sz="1600">
                <a:solidFill>
                  <a:schemeClr val="tx1"/>
                </a:solidFill>
                <a:latin typeface="+mn-lt"/>
              </a:defRPr>
            </a:lvl7pPr>
            <a:lvl8pPr marL="3429000" indent="-228600" algn="l" rtl="0" fontAlgn="base">
              <a:spcBef>
                <a:spcPct val="20000"/>
              </a:spcBef>
              <a:spcAft>
                <a:spcPct val="0"/>
              </a:spcAft>
              <a:buChar char="»"/>
              <a:defRPr sz="1600">
                <a:solidFill>
                  <a:schemeClr val="tx1"/>
                </a:solidFill>
                <a:latin typeface="+mn-lt"/>
              </a:defRPr>
            </a:lvl8pPr>
            <a:lvl9pPr marL="3886200" indent="-228600" algn="l" rtl="0" fontAlgn="base">
              <a:spcBef>
                <a:spcPct val="20000"/>
              </a:spcBef>
              <a:spcAft>
                <a:spcPct val="0"/>
              </a:spcAft>
              <a:buChar char="»"/>
              <a:defRPr sz="1600">
                <a:solidFill>
                  <a:schemeClr val="tx1"/>
                </a:solidFill>
                <a:latin typeface="+mn-lt"/>
              </a:defRPr>
            </a:lvl9pPr>
          </a:lstStyle>
          <a:p>
            <a:r>
              <a:rPr lang="de-DE" sz="1800" kern="0" dirty="0"/>
              <a:t>Aufgabe an Schülerinnen und </a:t>
            </a:r>
            <a:br>
              <a:rPr lang="de-DE" sz="1800" kern="0" dirty="0"/>
            </a:br>
            <a:r>
              <a:rPr lang="de-DE" sz="1800" kern="0" dirty="0"/>
              <a:t>Schüler gerichtet</a:t>
            </a:r>
          </a:p>
        </p:txBody>
      </p:sp>
      <p:pic>
        <p:nvPicPr>
          <p:cNvPr id="17" name="Picture 2"/>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395536" y="1916832"/>
            <a:ext cx="4716000" cy="171881"/>
          </a:xfrm>
          <a:prstGeom prst="rect">
            <a:avLst/>
          </a:prstGeom>
          <a:solidFill>
            <a:schemeClr val="accent3"/>
          </a:solidFill>
          <a:ln>
            <a:solidFill>
              <a:schemeClr val="accent3"/>
            </a:solidFill>
          </a:ln>
        </p:spPr>
      </p:pic>
    </p:spTree>
    <p:extLst>
      <p:ext uri="{BB962C8B-B14F-4D97-AF65-F5344CB8AC3E}">
        <p14:creationId xmlns:p14="http://schemas.microsoft.com/office/powerpoint/2010/main" val="19849301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3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Anmerkungen</a:t>
            </a:r>
          </a:p>
        </p:txBody>
      </p:sp>
      <p:sp>
        <p:nvSpPr>
          <p:cNvPr id="3" name="Rechteck 2"/>
          <p:cNvSpPr/>
          <p:nvPr/>
        </p:nvSpPr>
        <p:spPr>
          <a:xfrm>
            <a:off x="323528" y="908461"/>
            <a:ext cx="8533768" cy="5847755"/>
          </a:xfrm>
          <a:prstGeom prst="rect">
            <a:avLst/>
          </a:prstGeom>
        </p:spPr>
        <p:txBody>
          <a:bodyPr wrap="square">
            <a:spAutoFit/>
          </a:bodyPr>
          <a:lstStyle/>
          <a:p>
            <a:pPr marL="230726" indent="-230726">
              <a:spcAft>
                <a:spcPts val="600"/>
              </a:spcAft>
            </a:pPr>
            <a:r>
              <a:rPr lang="de-DE" altLang="de-DE" sz="2000" b="1" dirty="0">
                <a:latin typeface="Calibri" pitchFamily="34" charset="0"/>
                <a:cs typeface="Calibri" pitchFamily="34" charset="0"/>
              </a:rPr>
              <a:t>Zum Begriff „gute“ Aufgaben: </a:t>
            </a:r>
          </a:p>
          <a:p>
            <a:pPr marL="285750" indent="-285750">
              <a:spcAft>
                <a:spcPts val="600"/>
              </a:spcAft>
              <a:buClr>
                <a:srgbClr val="327A86"/>
              </a:buClr>
              <a:buFont typeface="Wingdings" panose="05000000000000000000" pitchFamily="2" charset="2"/>
              <a:buChar char="§"/>
            </a:pPr>
            <a:r>
              <a:rPr lang="de-DE" altLang="de-DE" sz="1800" dirty="0">
                <a:latin typeface="Calibri" pitchFamily="34" charset="0"/>
                <a:cs typeface="Calibri" pitchFamily="34" charset="0"/>
              </a:rPr>
              <a:t>Walter (2004) sagt zu </a:t>
            </a:r>
            <a:r>
              <a:rPr lang="de-DE" altLang="de-DE" sz="1800" b="1" dirty="0">
                <a:latin typeface="Calibri" pitchFamily="34" charset="0"/>
                <a:cs typeface="Calibri" pitchFamily="34" charset="0"/>
              </a:rPr>
              <a:t>„guten“ Aufgaben </a:t>
            </a:r>
            <a:r>
              <a:rPr lang="de-DE" altLang="de-DE" sz="1800" dirty="0">
                <a:latin typeface="Calibri" pitchFamily="34" charset="0"/>
                <a:cs typeface="Calibri" pitchFamily="34" charset="0"/>
              </a:rPr>
              <a:t>: Gute Aufgaben, welche bei Schülern in Verbindung mit grundlegenden mathematischen Begriffen und Verfahren die Entwicklung prozessbezogener Kompetenzen unterstützen.  </a:t>
            </a:r>
          </a:p>
          <a:p>
            <a:pPr marL="285750" indent="-285750">
              <a:buClr>
                <a:srgbClr val="327A86"/>
              </a:buClr>
              <a:buFont typeface="Wingdings" panose="05000000000000000000" pitchFamily="2" charset="2"/>
              <a:buChar char="§"/>
            </a:pPr>
            <a:r>
              <a:rPr lang="de-DE" altLang="de-DE" sz="1800" dirty="0">
                <a:latin typeface="Calibri" pitchFamily="34" charset="0"/>
                <a:cs typeface="Calibri" pitchFamily="34" charset="0"/>
              </a:rPr>
              <a:t>Franke &amp; Ruwisch (2010): Herausforderungen jenseits einfacher Routine, regen Einsichten in mathematische Strukturen und Gesetze an und ermöglichen das Mathematisieren außermathematischer Situationen, bieten reichhaltiges Potenzial an Lösungsmöglichkeiten, …</a:t>
            </a:r>
          </a:p>
          <a:p>
            <a:pPr marL="230726" indent="-230726"/>
            <a:endParaRPr lang="de-DE" altLang="de-DE" sz="1800" dirty="0">
              <a:latin typeface="Calibri" pitchFamily="34" charset="0"/>
              <a:cs typeface="Calibri" pitchFamily="34" charset="0"/>
            </a:endParaRPr>
          </a:p>
          <a:p>
            <a:pPr marL="230726" indent="-230726"/>
            <a:r>
              <a:rPr lang="de-DE" altLang="de-DE" sz="1800" b="1" dirty="0">
                <a:latin typeface="Calibri" pitchFamily="34" charset="0"/>
                <a:cs typeface="Calibri" pitchFamily="34" charset="0"/>
              </a:rPr>
              <a:t>Empfehlung: Informationen und Kommentare zu den Merkmalen von „guten“ Aufgaben</a:t>
            </a:r>
          </a:p>
          <a:p>
            <a:pPr marL="230726" indent="-230726"/>
            <a:endParaRPr lang="de-DE" altLang="de-DE" sz="800" b="1" dirty="0">
              <a:latin typeface="Calibri" pitchFamily="34" charset="0"/>
              <a:cs typeface="Calibri" pitchFamily="34" charset="0"/>
            </a:endParaRPr>
          </a:p>
          <a:p>
            <a:pPr algn="just"/>
            <a:r>
              <a:rPr lang="de-DE" altLang="de-DE" sz="1800" dirty="0">
                <a:latin typeface="Calibri" pitchFamily="34" charset="0"/>
                <a:cs typeface="Calibri" pitchFamily="34" charset="0"/>
              </a:rPr>
              <a:t>Hinweise auf Bücher von Christa </a:t>
            </a:r>
            <a:r>
              <a:rPr lang="de-DE" altLang="de-DE" sz="1800" dirty="0" err="1">
                <a:latin typeface="Calibri" pitchFamily="34" charset="0"/>
                <a:cs typeface="Calibri" pitchFamily="34" charset="0"/>
              </a:rPr>
              <a:t>Erichson</a:t>
            </a:r>
            <a:r>
              <a:rPr lang="de-DE" altLang="de-DE" sz="1800" dirty="0">
                <a:latin typeface="Calibri" pitchFamily="34" charset="0"/>
                <a:cs typeface="Calibri" pitchFamily="34" charset="0"/>
              </a:rPr>
              <a:t> (2010) bzw. Nutzen von Themen aus dem    </a:t>
            </a:r>
          </a:p>
          <a:p>
            <a:pPr algn="just"/>
            <a:r>
              <a:rPr lang="de-DE" altLang="de-DE" sz="1800" dirty="0">
                <a:latin typeface="Calibri" pitchFamily="34" charset="0"/>
                <a:cs typeface="Calibri" pitchFamily="34" charset="0"/>
              </a:rPr>
              <a:t>Sachunterricht bzw. aus der unmittelbaren Region (Tageszeitungen):</a:t>
            </a:r>
          </a:p>
          <a:p>
            <a:pPr marL="285750" indent="-285750">
              <a:buClr>
                <a:srgbClr val="327A86"/>
              </a:buClr>
              <a:buFont typeface="Wingdings" panose="05000000000000000000" pitchFamily="2" charset="2"/>
              <a:buChar char="§"/>
            </a:pPr>
            <a:r>
              <a:rPr lang="de-DE" altLang="de-DE" sz="1800" dirty="0">
                <a:latin typeface="Calibri" pitchFamily="34" charset="0"/>
                <a:cs typeface="Calibri" pitchFamily="34" charset="0"/>
              </a:rPr>
              <a:t>Sachverhalt untersuchen – Kinder sollten erkennen, ob diese zu einem mathematischen Modell führen </a:t>
            </a:r>
          </a:p>
          <a:p>
            <a:pPr marL="285750" indent="-285750">
              <a:buClr>
                <a:srgbClr val="327A86"/>
              </a:buClr>
              <a:buFont typeface="Wingdings" panose="05000000000000000000" pitchFamily="2" charset="2"/>
              <a:buChar char="§"/>
            </a:pPr>
            <a:r>
              <a:rPr lang="de-DE" altLang="de-DE" sz="1800" dirty="0">
                <a:latin typeface="Calibri" pitchFamily="34" charset="0"/>
                <a:cs typeface="Calibri" pitchFamily="34" charset="0"/>
              </a:rPr>
              <a:t>Aufgaben, die Kinder neugierig werden lassen bzw. die Informationen dazu die Kinder sehr interessieren (Rekorde, Märchen, der Mensch in Zahlen …)</a:t>
            </a:r>
          </a:p>
          <a:p>
            <a:pPr marL="285750" indent="-285750">
              <a:buClr>
                <a:srgbClr val="327A86"/>
              </a:buClr>
              <a:buFont typeface="Wingdings" panose="05000000000000000000" pitchFamily="2" charset="2"/>
              <a:buChar char="§"/>
            </a:pPr>
            <a:r>
              <a:rPr lang="de-DE" altLang="de-DE" sz="1800" dirty="0">
                <a:latin typeface="Calibri" pitchFamily="34" charset="0"/>
                <a:cs typeface="Calibri" pitchFamily="34" charset="0"/>
              </a:rPr>
              <a:t>Können die TN dazu ein Beispiel nennen? Oder die Moderatoren geben ein Beispiel.</a:t>
            </a:r>
          </a:p>
          <a:p>
            <a:pPr marL="230726" indent="-230726"/>
            <a:endParaRPr lang="de-DE" altLang="de-DE" dirty="0"/>
          </a:p>
          <a:p>
            <a:pPr marL="230726" indent="-230726"/>
            <a:r>
              <a:rPr lang="de-DE" altLang="de-DE" dirty="0"/>
              <a:t> 	</a:t>
            </a:r>
          </a:p>
        </p:txBody>
      </p:sp>
    </p:spTree>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altLang="de-DE" dirty="0">
                <a:latin typeface="Calibri" pitchFamily="34" charset="0"/>
                <a:cs typeface="Calibri" pitchFamily="34" charset="0"/>
              </a:rPr>
              <a:t>Zum Begriff – </a:t>
            </a:r>
            <a:r>
              <a:rPr lang="de-DE" dirty="0"/>
              <a:t>„Gute“ Aufgaben</a:t>
            </a:r>
          </a:p>
        </p:txBody>
      </p:sp>
      <p:sp>
        <p:nvSpPr>
          <p:cNvPr id="3" name="Rechteck 2"/>
          <p:cNvSpPr/>
          <p:nvPr/>
        </p:nvSpPr>
        <p:spPr>
          <a:xfrm>
            <a:off x="323528" y="1916832"/>
            <a:ext cx="8136904" cy="3708708"/>
          </a:xfrm>
          <a:prstGeom prst="rect">
            <a:avLst/>
          </a:prstGeom>
        </p:spPr>
        <p:txBody>
          <a:bodyPr wrap="square">
            <a:spAutoFit/>
          </a:bodyPr>
          <a:lstStyle/>
          <a:p>
            <a:pPr marL="230726" indent="-230726">
              <a:spcAft>
                <a:spcPts val="600"/>
              </a:spcAft>
            </a:pPr>
            <a:r>
              <a:rPr lang="de-DE" altLang="de-DE" sz="2000" b="1" dirty="0">
                <a:latin typeface="Calibri" pitchFamily="34" charset="0"/>
                <a:cs typeface="Calibri" pitchFamily="34" charset="0"/>
              </a:rPr>
              <a:t>Walter (2004)</a:t>
            </a:r>
          </a:p>
          <a:p>
            <a:pPr marL="444500" lvl="1" algn="just">
              <a:spcAft>
                <a:spcPts val="0"/>
              </a:spcAft>
            </a:pPr>
            <a:r>
              <a:rPr lang="de-DE" altLang="de-DE" sz="1800" dirty="0">
                <a:latin typeface="Calibri" pitchFamily="34" charset="0"/>
                <a:cs typeface="Calibri" pitchFamily="34" charset="0"/>
              </a:rPr>
              <a:t>Gute Aufgaben, welche bei Schülerinnen und Schülern in Verbindung mit grundlegenden mathematischen Begriffen und Verfahren die Entwicklung prozessbezogener Kompetenzen unterstützen. </a:t>
            </a:r>
          </a:p>
          <a:p>
            <a:pPr marL="687926" lvl="1" indent="-230726">
              <a:spcAft>
                <a:spcPts val="600"/>
              </a:spcAft>
            </a:pPr>
            <a:r>
              <a:rPr lang="de-DE" altLang="de-DE" sz="1800" dirty="0">
                <a:latin typeface="Calibri" pitchFamily="34" charset="0"/>
                <a:cs typeface="Calibri" pitchFamily="34" charset="0"/>
              </a:rPr>
              <a:t> </a:t>
            </a:r>
          </a:p>
          <a:p>
            <a:pPr marL="230726" indent="-230726">
              <a:spcAft>
                <a:spcPts val="600"/>
              </a:spcAft>
            </a:pPr>
            <a:r>
              <a:rPr lang="de-DE" altLang="de-DE" sz="2000" b="1" dirty="0">
                <a:latin typeface="Calibri" pitchFamily="34" charset="0"/>
                <a:cs typeface="Calibri" pitchFamily="34" charset="0"/>
              </a:rPr>
              <a:t>Franke &amp; Ruwisch (2010)</a:t>
            </a:r>
          </a:p>
          <a:p>
            <a:pPr marL="444500" lvl="1" indent="12700" algn="just"/>
            <a:r>
              <a:rPr lang="de-DE" altLang="de-DE" sz="1800" dirty="0">
                <a:latin typeface="Calibri" pitchFamily="34" charset="0"/>
                <a:cs typeface="Calibri" pitchFamily="34" charset="0"/>
              </a:rPr>
              <a:t>Herausforderungen jenseits einfacher Routinen, regen Einsichten in mathematische Strukturen und Gesetze an, ermöglichen das Mathematisieren außermathematischer Situationen, bieten ein reichhaltiges Potenzial an Lösungsmöglichkeiten, …</a:t>
            </a:r>
          </a:p>
          <a:p>
            <a:pPr marL="230726" indent="-230726"/>
            <a:endParaRPr lang="de-DE" altLang="de-DE" sz="1800" dirty="0">
              <a:latin typeface="Calibri" pitchFamily="34" charset="0"/>
              <a:cs typeface="Calibri" pitchFamily="34" charset="0"/>
            </a:endParaRPr>
          </a:p>
          <a:p>
            <a:pPr marL="230726" indent="-230726"/>
            <a:r>
              <a:rPr lang="de-DE" altLang="de-DE" sz="1800" b="1" dirty="0">
                <a:latin typeface="Calibri" pitchFamily="34" charset="0"/>
                <a:cs typeface="Calibri" pitchFamily="34" charset="0"/>
              </a:rPr>
              <a:t> </a:t>
            </a:r>
            <a:endParaRPr lang="de-DE" altLang="de-DE"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txBox="1">
            <a:spLocks/>
          </p:cNvSpPr>
          <p:nvPr/>
        </p:nvSpPr>
        <p:spPr>
          <a:xfrm>
            <a:off x="561975" y="955675"/>
            <a:ext cx="7772400" cy="685800"/>
          </a:xfrm>
          <a:prstGeom prst="rect">
            <a:avLst/>
          </a:prstGeom>
        </p:spPr>
        <p:txBody>
          <a:bodyPr/>
          <a:lstStyle>
            <a:lvl1pPr algn="ctr" rtl="0" eaLnBrk="0" fontAlgn="base" hangingPunct="0">
              <a:spcBef>
                <a:spcPct val="0"/>
              </a:spcBef>
              <a:spcAft>
                <a:spcPct val="0"/>
              </a:spcAft>
              <a:defRPr sz="4300">
                <a:solidFill>
                  <a:schemeClr val="tx2"/>
                </a:solidFill>
                <a:latin typeface="+mj-lt"/>
                <a:ea typeface="ＭＳ Ｐゴシック" pitchFamily="-65" charset="-128"/>
                <a:cs typeface="ＭＳ Ｐゴシック" pitchFamily="-65" charset="-128"/>
              </a:defRPr>
            </a:lvl1pPr>
            <a:lvl2pPr algn="ctr" rtl="0" eaLnBrk="0" fontAlgn="base" hangingPunct="0">
              <a:spcBef>
                <a:spcPct val="0"/>
              </a:spcBef>
              <a:spcAft>
                <a:spcPct val="0"/>
              </a:spcAft>
              <a:defRPr sz="4300">
                <a:solidFill>
                  <a:schemeClr val="tx2"/>
                </a:solidFill>
                <a:latin typeface="Verdana" pitchFamily="-65" charset="0"/>
                <a:ea typeface="ＭＳ Ｐゴシック" pitchFamily="-65" charset="-128"/>
                <a:cs typeface="ＭＳ Ｐゴシック" pitchFamily="-65" charset="-128"/>
              </a:defRPr>
            </a:lvl2pPr>
            <a:lvl3pPr algn="ctr" rtl="0" eaLnBrk="0" fontAlgn="base" hangingPunct="0">
              <a:spcBef>
                <a:spcPct val="0"/>
              </a:spcBef>
              <a:spcAft>
                <a:spcPct val="0"/>
              </a:spcAft>
              <a:defRPr sz="4300">
                <a:solidFill>
                  <a:schemeClr val="tx2"/>
                </a:solidFill>
                <a:latin typeface="Verdana" pitchFamily="-65" charset="0"/>
                <a:ea typeface="ＭＳ Ｐゴシック" pitchFamily="-65" charset="-128"/>
                <a:cs typeface="ＭＳ Ｐゴシック" pitchFamily="-65" charset="-128"/>
              </a:defRPr>
            </a:lvl3pPr>
            <a:lvl4pPr algn="ctr" rtl="0" eaLnBrk="0" fontAlgn="base" hangingPunct="0">
              <a:spcBef>
                <a:spcPct val="0"/>
              </a:spcBef>
              <a:spcAft>
                <a:spcPct val="0"/>
              </a:spcAft>
              <a:defRPr sz="4300">
                <a:solidFill>
                  <a:schemeClr val="tx2"/>
                </a:solidFill>
                <a:latin typeface="Verdana" pitchFamily="-65" charset="0"/>
                <a:ea typeface="ＭＳ Ｐゴシック" pitchFamily="-65" charset="-128"/>
                <a:cs typeface="ＭＳ Ｐゴシック" pitchFamily="-65" charset="-128"/>
              </a:defRPr>
            </a:lvl4pPr>
            <a:lvl5pPr algn="ctr" rtl="0" eaLnBrk="0" fontAlgn="base" hangingPunct="0">
              <a:spcBef>
                <a:spcPct val="0"/>
              </a:spcBef>
              <a:spcAft>
                <a:spcPct val="0"/>
              </a:spcAft>
              <a:defRPr sz="4300">
                <a:solidFill>
                  <a:schemeClr val="tx2"/>
                </a:solidFill>
                <a:latin typeface="Verdana" pitchFamily="-65" charset="0"/>
                <a:ea typeface="ＭＳ Ｐゴシック" pitchFamily="-65" charset="-128"/>
                <a:cs typeface="ＭＳ Ｐゴシック" pitchFamily="-65" charset="-128"/>
              </a:defRPr>
            </a:lvl5pPr>
            <a:lvl6pPr marL="381945" algn="ctr" defTabSz="915076" rtl="0" fontAlgn="base">
              <a:spcBef>
                <a:spcPct val="0"/>
              </a:spcBef>
              <a:spcAft>
                <a:spcPct val="0"/>
              </a:spcAft>
              <a:defRPr sz="4300">
                <a:solidFill>
                  <a:schemeClr val="tx2"/>
                </a:solidFill>
                <a:latin typeface="Verdana" pitchFamily="-65" charset="0"/>
              </a:defRPr>
            </a:lvl6pPr>
            <a:lvl7pPr marL="763890" algn="ctr" defTabSz="915076" rtl="0" fontAlgn="base">
              <a:spcBef>
                <a:spcPct val="0"/>
              </a:spcBef>
              <a:spcAft>
                <a:spcPct val="0"/>
              </a:spcAft>
              <a:defRPr sz="4300">
                <a:solidFill>
                  <a:schemeClr val="tx2"/>
                </a:solidFill>
                <a:latin typeface="Verdana" pitchFamily="-65" charset="0"/>
              </a:defRPr>
            </a:lvl7pPr>
            <a:lvl8pPr marL="1145835" algn="ctr" defTabSz="915076" rtl="0" fontAlgn="base">
              <a:spcBef>
                <a:spcPct val="0"/>
              </a:spcBef>
              <a:spcAft>
                <a:spcPct val="0"/>
              </a:spcAft>
              <a:defRPr sz="4300">
                <a:solidFill>
                  <a:schemeClr val="tx2"/>
                </a:solidFill>
                <a:latin typeface="Verdana" pitchFamily="-65" charset="0"/>
              </a:defRPr>
            </a:lvl8pPr>
            <a:lvl9pPr marL="1527780" algn="ctr" defTabSz="915076" rtl="0" fontAlgn="base">
              <a:spcBef>
                <a:spcPct val="0"/>
              </a:spcBef>
              <a:spcAft>
                <a:spcPct val="0"/>
              </a:spcAft>
              <a:defRPr sz="4300">
                <a:solidFill>
                  <a:schemeClr val="tx2"/>
                </a:solidFill>
                <a:latin typeface="Verdana" pitchFamily="-65" charset="0"/>
              </a:defRPr>
            </a:lvl9pPr>
          </a:lstStyle>
          <a:p>
            <a:pPr>
              <a:defRPr/>
            </a:pPr>
            <a:endParaRPr lang="de-DE" sz="2400" kern="0" dirty="0">
              <a:cs typeface="Arial" charset="0"/>
            </a:endParaRPr>
          </a:p>
        </p:txBody>
      </p:sp>
      <p:sp>
        <p:nvSpPr>
          <p:cNvPr id="62466" name="Text Box 6"/>
          <p:cNvSpPr txBox="1">
            <a:spLocks noChangeArrowheads="1"/>
          </p:cNvSpPr>
          <p:nvPr/>
        </p:nvSpPr>
        <p:spPr bwMode="auto">
          <a:xfrm>
            <a:off x="323528" y="1196752"/>
            <a:ext cx="8208912" cy="5186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7200" indent="-457200">
              <a:spcBef>
                <a:spcPct val="20000"/>
              </a:spcBef>
              <a:buFont typeface="Arial" panose="020B0604020202020204" pitchFamily="34" charset="0"/>
              <a:buChar char="•"/>
              <a:defRPr sz="2100">
                <a:solidFill>
                  <a:srgbClr val="00376C"/>
                </a:solidFill>
                <a:latin typeface="Verdana" panose="020B060403050404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9pPr>
          </a:lstStyle>
          <a:p>
            <a:pPr eaLnBrk="1" hangingPunct="1">
              <a:spcBef>
                <a:spcPct val="50000"/>
              </a:spcBef>
              <a:buFontTx/>
              <a:buNone/>
            </a:pPr>
            <a:r>
              <a:rPr lang="de-DE" altLang="de-DE" sz="2000" b="1" dirty="0">
                <a:solidFill>
                  <a:schemeClr val="tx1"/>
                </a:solidFill>
                <a:latin typeface="Calibri" pitchFamily="34" charset="0"/>
                <a:cs typeface="Calibri" pitchFamily="34" charset="0"/>
              </a:rPr>
              <a:t>Gute Sachaufgaben ...</a:t>
            </a:r>
          </a:p>
          <a:p>
            <a:pPr eaLnBrk="1" hangingPunct="1">
              <a:spcBef>
                <a:spcPct val="50000"/>
              </a:spcBef>
              <a:buFontTx/>
              <a:buAutoNum type="arabicPeriod"/>
            </a:pPr>
            <a:r>
              <a:rPr lang="de-DE" altLang="de-DE" sz="1600" dirty="0">
                <a:solidFill>
                  <a:schemeClr val="tx1"/>
                </a:solidFill>
                <a:latin typeface="Calibri" pitchFamily="34" charset="0"/>
                <a:cs typeface="Calibri" pitchFamily="34" charset="0"/>
              </a:rPr>
              <a:t>erwachsen aus einer Thematik, die Neugier und Interesse wecken kann, die Schülerinnen und Schülern etwas bedeutet</a:t>
            </a:r>
          </a:p>
          <a:p>
            <a:pPr eaLnBrk="1" hangingPunct="1">
              <a:spcBef>
                <a:spcPts val="1200"/>
              </a:spcBef>
              <a:buFontTx/>
              <a:buAutoNum type="arabicPeriod"/>
            </a:pPr>
            <a:r>
              <a:rPr lang="de-DE" altLang="de-DE" sz="1600" dirty="0">
                <a:solidFill>
                  <a:schemeClr val="tx1"/>
                </a:solidFill>
                <a:latin typeface="Calibri" pitchFamily="34" charset="0"/>
                <a:cs typeface="Calibri" pitchFamily="34" charset="0"/>
              </a:rPr>
              <a:t>animieren zum sachorientierten Handeln, insbesondere zum Experimentieren und Explorieren</a:t>
            </a:r>
            <a:endParaRPr lang="de-DE" altLang="de-DE" sz="1600" b="1" dirty="0">
              <a:solidFill>
                <a:srgbClr val="FF0000"/>
              </a:solidFill>
              <a:latin typeface="Calibri" pitchFamily="34" charset="0"/>
              <a:cs typeface="Calibri" pitchFamily="34" charset="0"/>
            </a:endParaRPr>
          </a:p>
          <a:p>
            <a:pPr eaLnBrk="1" hangingPunct="1">
              <a:spcBef>
                <a:spcPts val="1200"/>
              </a:spcBef>
              <a:buFontTx/>
              <a:buAutoNum type="arabicPeriod" startAt="3"/>
            </a:pPr>
            <a:r>
              <a:rPr lang="de-DE" altLang="de-DE" sz="1600" dirty="0">
                <a:solidFill>
                  <a:schemeClr val="tx1"/>
                </a:solidFill>
                <a:latin typeface="Calibri" pitchFamily="34" charset="0"/>
                <a:cs typeface="Calibri" pitchFamily="34" charset="0"/>
              </a:rPr>
              <a:t>sind  mit grundlegenden (fundamentalen) mathematischen</a:t>
            </a:r>
            <a:r>
              <a:rPr lang="de-DE" altLang="de-DE" sz="1600" b="1" dirty="0">
                <a:solidFill>
                  <a:schemeClr val="tx1"/>
                </a:solidFill>
                <a:latin typeface="Calibri" pitchFamily="34" charset="0"/>
                <a:cs typeface="Calibri" pitchFamily="34" charset="0"/>
              </a:rPr>
              <a:t> </a:t>
            </a:r>
            <a:r>
              <a:rPr lang="de-DE" altLang="de-DE" sz="1600" dirty="0">
                <a:solidFill>
                  <a:schemeClr val="tx1"/>
                </a:solidFill>
                <a:latin typeface="Calibri" pitchFamily="34" charset="0"/>
                <a:cs typeface="Calibri" pitchFamily="34" charset="0"/>
              </a:rPr>
              <a:t>Ideen verbunden/verbindbar</a:t>
            </a:r>
          </a:p>
          <a:p>
            <a:pPr eaLnBrk="1" hangingPunct="1">
              <a:spcBef>
                <a:spcPct val="50000"/>
              </a:spcBef>
              <a:buFontTx/>
              <a:buNone/>
            </a:pPr>
            <a:r>
              <a:rPr lang="de-DE" altLang="de-DE" sz="1600" dirty="0">
                <a:solidFill>
                  <a:srgbClr val="FF0000"/>
                </a:solidFill>
                <a:latin typeface="Calibri" pitchFamily="34" charset="0"/>
                <a:cs typeface="Calibri" pitchFamily="34" charset="0"/>
              </a:rPr>
              <a:t> </a:t>
            </a:r>
          </a:p>
          <a:p>
            <a:pPr eaLnBrk="1" hangingPunct="1">
              <a:spcBef>
                <a:spcPts val="1200"/>
              </a:spcBef>
              <a:buFontTx/>
              <a:buNone/>
            </a:pPr>
            <a:r>
              <a:rPr lang="de-DE" altLang="de-DE" sz="1600" dirty="0">
                <a:solidFill>
                  <a:schemeClr val="tx1"/>
                </a:solidFill>
                <a:latin typeface="Calibri" pitchFamily="34" charset="0"/>
                <a:cs typeface="Calibri" pitchFamily="34" charset="0"/>
              </a:rPr>
              <a:t>4.	stimulieren Modellbildung, das Deuten und Verstehen von Sachsituationen im Lichte mathematischer Begriffe</a:t>
            </a:r>
            <a:endParaRPr lang="de-DE" altLang="de-DE" sz="1600" b="1" dirty="0">
              <a:solidFill>
                <a:schemeClr val="tx1"/>
              </a:solidFill>
              <a:latin typeface="Calibri" pitchFamily="34" charset="0"/>
              <a:cs typeface="Calibri" pitchFamily="34" charset="0"/>
            </a:endParaRPr>
          </a:p>
          <a:p>
            <a:pPr eaLnBrk="1" hangingPunct="1">
              <a:spcBef>
                <a:spcPts val="1200"/>
              </a:spcBef>
              <a:buFontTx/>
              <a:buNone/>
            </a:pPr>
            <a:r>
              <a:rPr lang="de-DE" altLang="de-DE" sz="1600" dirty="0">
                <a:solidFill>
                  <a:schemeClr val="tx1"/>
                </a:solidFill>
                <a:latin typeface="Calibri" pitchFamily="34" charset="0"/>
                <a:cs typeface="Calibri" pitchFamily="34" charset="0"/>
              </a:rPr>
              <a:t>5.	vertiefen und vermehren das Wissen über Phänomene unserer Welt (Aufklärung) und formen unsere alltäglichen Denk- und Sprechweisen</a:t>
            </a:r>
            <a:endParaRPr lang="de-DE" altLang="de-DE" sz="1600" b="1" dirty="0">
              <a:solidFill>
                <a:schemeClr val="tx1"/>
              </a:solidFill>
              <a:latin typeface="Calibri" pitchFamily="34" charset="0"/>
              <a:cs typeface="Calibri" pitchFamily="34" charset="0"/>
            </a:endParaRPr>
          </a:p>
          <a:p>
            <a:pPr eaLnBrk="1" hangingPunct="1">
              <a:spcBef>
                <a:spcPts val="1200"/>
              </a:spcBef>
              <a:buFontTx/>
              <a:buNone/>
            </a:pPr>
            <a:r>
              <a:rPr lang="de-DE" altLang="de-DE" sz="1600" dirty="0">
                <a:solidFill>
                  <a:schemeClr val="tx1"/>
                </a:solidFill>
                <a:latin typeface="Calibri" pitchFamily="34" charset="0"/>
                <a:cs typeface="Calibri" pitchFamily="34" charset="0"/>
              </a:rPr>
              <a:t>6. 	geben Anstöße zur Variation und Übertragung auf andere Sachsituationen aus</a:t>
            </a:r>
          </a:p>
          <a:p>
            <a:pPr eaLnBrk="1" hangingPunct="1">
              <a:spcBef>
                <a:spcPct val="50000"/>
              </a:spcBef>
              <a:buFontTx/>
              <a:buNone/>
            </a:pPr>
            <a:endParaRPr lang="de-DE" altLang="de-DE" sz="1600" b="1" dirty="0">
              <a:solidFill>
                <a:schemeClr val="tx1"/>
              </a:solidFill>
              <a:latin typeface="Calibri" pitchFamily="34" charset="0"/>
              <a:cs typeface="Calibri" pitchFamily="34" charset="0"/>
            </a:endParaRPr>
          </a:p>
          <a:p>
            <a:pPr eaLnBrk="1" hangingPunct="1">
              <a:spcBef>
                <a:spcPts val="1800"/>
              </a:spcBef>
              <a:buFontTx/>
              <a:buNone/>
            </a:pPr>
            <a:r>
              <a:rPr lang="de-DE" altLang="de-DE" sz="1600" dirty="0">
                <a:solidFill>
                  <a:schemeClr val="tx1"/>
                </a:solidFill>
                <a:latin typeface="Calibri" pitchFamily="34" charset="0"/>
                <a:cs typeface="Calibri" pitchFamily="34" charset="0"/>
              </a:rPr>
              <a:t>7. 	sind problemhaltig oder können zu problemhaltigen Aufgaben weiter entwickelt werden, die Gelegenheit verschaffen, heuristische Vorgehensweisen gezielt zu kultivieren</a:t>
            </a:r>
          </a:p>
        </p:txBody>
      </p:sp>
      <p:sp>
        <p:nvSpPr>
          <p:cNvPr id="4" name="Text Box 8"/>
          <p:cNvSpPr txBox="1">
            <a:spLocks noChangeArrowheads="1"/>
          </p:cNvSpPr>
          <p:nvPr/>
        </p:nvSpPr>
        <p:spPr bwMode="auto">
          <a:xfrm>
            <a:off x="4067944" y="1916832"/>
            <a:ext cx="453650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spcBef>
                <a:spcPct val="20000"/>
              </a:spcBef>
              <a:buFont typeface="Arial" panose="020B0604020202020204" pitchFamily="34" charset="0"/>
              <a:buChar char="•"/>
              <a:defRPr sz="2100">
                <a:solidFill>
                  <a:srgbClr val="00376C"/>
                </a:solidFill>
                <a:latin typeface="Verdana" panose="020B060403050404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9pPr>
          </a:lstStyle>
          <a:p>
            <a:pPr algn="r" eaLnBrk="1" hangingPunct="1">
              <a:spcBef>
                <a:spcPct val="50000"/>
              </a:spcBef>
              <a:buFontTx/>
              <a:buNone/>
            </a:pPr>
            <a:r>
              <a:rPr lang="de-DE" altLang="de-DE" sz="1600" dirty="0">
                <a:solidFill>
                  <a:srgbClr val="327A86"/>
                </a:solidFill>
                <a:latin typeface="Calibri" pitchFamily="34" charset="0"/>
                <a:cs typeface="Calibri" pitchFamily="34" charset="0"/>
              </a:rPr>
              <a:t>(Authentizität/sinnstiftender Kontext)</a:t>
            </a:r>
          </a:p>
        </p:txBody>
      </p:sp>
      <p:sp>
        <p:nvSpPr>
          <p:cNvPr id="5" name="Text Box 9"/>
          <p:cNvSpPr txBox="1">
            <a:spLocks noChangeArrowheads="1"/>
          </p:cNvSpPr>
          <p:nvPr/>
        </p:nvSpPr>
        <p:spPr bwMode="auto">
          <a:xfrm>
            <a:off x="2339752" y="2564904"/>
            <a:ext cx="62484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2100">
                <a:solidFill>
                  <a:srgbClr val="00376C"/>
                </a:solidFill>
                <a:latin typeface="Verdana" panose="020B060403050404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9pPr>
          </a:lstStyle>
          <a:p>
            <a:pPr algn="r" eaLnBrk="1" hangingPunct="1">
              <a:spcBef>
                <a:spcPct val="50000"/>
              </a:spcBef>
              <a:buFontTx/>
              <a:buNone/>
            </a:pPr>
            <a:r>
              <a:rPr lang="de-DE" altLang="de-DE" sz="1600" dirty="0">
                <a:solidFill>
                  <a:srgbClr val="327A86"/>
                </a:solidFill>
                <a:latin typeface="Calibri" pitchFamily="34" charset="0"/>
                <a:cs typeface="Calibri" pitchFamily="34" charset="0"/>
              </a:rPr>
              <a:t>(Offenheit/natürliche Differenzierung/unterschiedliche Lösungswege)</a:t>
            </a:r>
          </a:p>
        </p:txBody>
      </p:sp>
      <p:sp>
        <p:nvSpPr>
          <p:cNvPr id="6" name="Text Box 10"/>
          <p:cNvSpPr txBox="1">
            <a:spLocks noChangeArrowheads="1"/>
          </p:cNvSpPr>
          <p:nvPr/>
        </p:nvSpPr>
        <p:spPr bwMode="auto">
          <a:xfrm>
            <a:off x="5796136" y="3212976"/>
            <a:ext cx="28194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spcBef>
                <a:spcPct val="20000"/>
              </a:spcBef>
              <a:buFont typeface="Arial" panose="020B0604020202020204" pitchFamily="34" charset="0"/>
              <a:buChar char="•"/>
              <a:defRPr sz="2100">
                <a:solidFill>
                  <a:srgbClr val="00376C"/>
                </a:solidFill>
                <a:latin typeface="Verdana" panose="020B060403050404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9pPr>
          </a:lstStyle>
          <a:p>
            <a:pPr algn="r" eaLnBrk="1" hangingPunct="1">
              <a:spcBef>
                <a:spcPct val="50000"/>
              </a:spcBef>
              <a:buFontTx/>
              <a:buNone/>
            </a:pPr>
            <a:r>
              <a:rPr lang="de-DE" altLang="de-DE" sz="1600" dirty="0">
                <a:solidFill>
                  <a:srgbClr val="327A86"/>
                </a:solidFill>
                <a:latin typeface="Calibri" pitchFamily="34" charset="0"/>
                <a:cs typeface="Calibri" pitchFamily="34" charset="0"/>
              </a:rPr>
              <a:t>(Mathematische Ergiebigkeit)</a:t>
            </a:r>
          </a:p>
        </p:txBody>
      </p:sp>
      <p:sp>
        <p:nvSpPr>
          <p:cNvPr id="7" name="Text Box 11"/>
          <p:cNvSpPr txBox="1">
            <a:spLocks noChangeArrowheads="1"/>
          </p:cNvSpPr>
          <p:nvPr/>
        </p:nvSpPr>
        <p:spPr bwMode="auto">
          <a:xfrm>
            <a:off x="4860032" y="3933056"/>
            <a:ext cx="37338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2100">
                <a:solidFill>
                  <a:srgbClr val="00376C"/>
                </a:solidFill>
                <a:latin typeface="Verdana" panose="020B060403050404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9pPr>
          </a:lstStyle>
          <a:p>
            <a:pPr algn="r" eaLnBrk="1" hangingPunct="1">
              <a:spcBef>
                <a:spcPct val="50000"/>
              </a:spcBef>
              <a:buFontTx/>
              <a:buNone/>
            </a:pPr>
            <a:r>
              <a:rPr lang="de-DE" altLang="de-DE" sz="1600" dirty="0">
                <a:solidFill>
                  <a:srgbClr val="327A86"/>
                </a:solidFill>
                <a:latin typeface="Calibri" pitchFamily="34" charset="0"/>
                <a:cs typeface="Calibri" pitchFamily="34" charset="0"/>
              </a:rPr>
              <a:t>(Mathematische Verfahren als Hilfsmittel)</a:t>
            </a:r>
          </a:p>
        </p:txBody>
      </p:sp>
      <p:sp>
        <p:nvSpPr>
          <p:cNvPr id="8" name="Text Box 12"/>
          <p:cNvSpPr txBox="1">
            <a:spLocks noChangeArrowheads="1"/>
          </p:cNvSpPr>
          <p:nvPr/>
        </p:nvSpPr>
        <p:spPr bwMode="auto">
          <a:xfrm>
            <a:off x="5868144" y="4509120"/>
            <a:ext cx="27432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2100">
                <a:solidFill>
                  <a:srgbClr val="00376C"/>
                </a:solidFill>
                <a:latin typeface="Verdana" panose="020B060403050404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9pPr>
          </a:lstStyle>
          <a:p>
            <a:pPr algn="r" eaLnBrk="1" hangingPunct="1">
              <a:spcBef>
                <a:spcPct val="50000"/>
              </a:spcBef>
              <a:buFontTx/>
              <a:buNone/>
            </a:pPr>
            <a:r>
              <a:rPr lang="de-DE" altLang="de-DE" sz="1600" dirty="0">
                <a:solidFill>
                  <a:srgbClr val="327A86"/>
                </a:solidFill>
                <a:latin typeface="Calibri" pitchFamily="34" charset="0"/>
                <a:cs typeface="Calibri" pitchFamily="34" charset="0"/>
              </a:rPr>
              <a:t>(welterschließende Funktion)</a:t>
            </a:r>
          </a:p>
        </p:txBody>
      </p:sp>
      <p:sp>
        <p:nvSpPr>
          <p:cNvPr id="9" name="Text Box 13"/>
          <p:cNvSpPr txBox="1">
            <a:spLocks noChangeArrowheads="1"/>
          </p:cNvSpPr>
          <p:nvPr/>
        </p:nvSpPr>
        <p:spPr bwMode="auto">
          <a:xfrm>
            <a:off x="2123728" y="5229200"/>
            <a:ext cx="64770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2100">
                <a:solidFill>
                  <a:srgbClr val="00376C"/>
                </a:solidFill>
                <a:latin typeface="Verdana" panose="020B060403050404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9pPr>
          </a:lstStyle>
          <a:p>
            <a:pPr algn="r" eaLnBrk="1" hangingPunct="1">
              <a:spcBef>
                <a:spcPct val="50000"/>
              </a:spcBef>
              <a:buFontTx/>
              <a:buNone/>
            </a:pPr>
            <a:r>
              <a:rPr lang="de-DE" altLang="de-DE" sz="1600" dirty="0">
                <a:solidFill>
                  <a:srgbClr val="327A86"/>
                </a:solidFill>
                <a:latin typeface="Calibri" pitchFamily="34" charset="0"/>
                <a:cs typeface="Calibri" pitchFamily="34" charset="0"/>
              </a:rPr>
              <a:t>(Anknüpfen an Vorerfahrungen; kumulativer Aufbau; </a:t>
            </a:r>
          </a:p>
          <a:p>
            <a:pPr algn="r" eaLnBrk="1" hangingPunct="1">
              <a:spcBef>
                <a:spcPts val="0"/>
              </a:spcBef>
              <a:buFontTx/>
              <a:buNone/>
            </a:pPr>
            <a:r>
              <a:rPr lang="de-DE" altLang="de-DE" sz="1600" dirty="0">
                <a:solidFill>
                  <a:srgbClr val="327A86"/>
                </a:solidFill>
                <a:latin typeface="Calibri" pitchFamily="34" charset="0"/>
                <a:cs typeface="Calibri" pitchFamily="34" charset="0"/>
              </a:rPr>
              <a:t> veränderter Kontext)</a:t>
            </a:r>
          </a:p>
        </p:txBody>
      </p:sp>
      <p:sp>
        <p:nvSpPr>
          <p:cNvPr id="10" name="Text Box 14"/>
          <p:cNvSpPr txBox="1">
            <a:spLocks noChangeArrowheads="1"/>
          </p:cNvSpPr>
          <p:nvPr/>
        </p:nvSpPr>
        <p:spPr bwMode="auto">
          <a:xfrm>
            <a:off x="1619672" y="6309320"/>
            <a:ext cx="69342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2100">
                <a:solidFill>
                  <a:srgbClr val="00376C"/>
                </a:solidFill>
                <a:latin typeface="Verdana" panose="020B060403050404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9pPr>
          </a:lstStyle>
          <a:p>
            <a:pPr algn="r" eaLnBrk="1" hangingPunct="1">
              <a:spcBef>
                <a:spcPct val="50000"/>
              </a:spcBef>
              <a:buFontTx/>
              <a:buNone/>
            </a:pPr>
            <a:r>
              <a:rPr lang="de-DE" altLang="de-DE" sz="1600" dirty="0">
                <a:solidFill>
                  <a:srgbClr val="327A86"/>
                </a:solidFill>
                <a:latin typeface="Calibri" pitchFamily="34" charset="0"/>
                <a:cs typeface="Calibri" pitchFamily="34" charset="0"/>
              </a:rPr>
              <a:t>(Problemorientierung; nicht auf Anhieb lösbar; ggf. mehrere Lösungen möglich)</a:t>
            </a:r>
          </a:p>
        </p:txBody>
      </p:sp>
      <p:sp>
        <p:nvSpPr>
          <p:cNvPr id="13" name="Titel 12"/>
          <p:cNvSpPr>
            <a:spLocks noGrp="1"/>
          </p:cNvSpPr>
          <p:nvPr>
            <p:ph type="title"/>
          </p:nvPr>
        </p:nvSpPr>
        <p:spPr/>
        <p:txBody>
          <a:bodyPr>
            <a:normAutofit fontScale="90000"/>
          </a:bodyPr>
          <a:lstStyle/>
          <a:p>
            <a:r>
              <a:rPr lang="de-DE" sz="2800" dirty="0">
                <a:cs typeface="Arial" charset="0"/>
              </a:rPr>
              <a:t>Merkmale „guter“ Aufgaben</a:t>
            </a:r>
            <a:endParaRPr lang="de-DE" sz="2200" b="0" dirty="0"/>
          </a:p>
        </p:txBody>
      </p:sp>
      <p:sp>
        <p:nvSpPr>
          <p:cNvPr id="12" name="Rechteck 11"/>
          <p:cNvSpPr/>
          <p:nvPr/>
        </p:nvSpPr>
        <p:spPr>
          <a:xfrm>
            <a:off x="6444208" y="836712"/>
            <a:ext cx="2020233" cy="276999"/>
          </a:xfrm>
          <a:prstGeom prst="rect">
            <a:avLst/>
          </a:prstGeom>
        </p:spPr>
        <p:txBody>
          <a:bodyPr wrap="none">
            <a:spAutoFit/>
          </a:bodyPr>
          <a:lstStyle/>
          <a:p>
            <a:r>
              <a:rPr lang="de-DE" sz="1200" dirty="0">
                <a:latin typeface="Calibri" pitchFamily="34" charset="0"/>
                <a:cs typeface="Calibri" pitchFamily="34" charset="0"/>
              </a:rPr>
              <a:t>nach </a:t>
            </a:r>
            <a:r>
              <a:rPr lang="de-DE" altLang="de-DE" sz="1200" dirty="0">
                <a:latin typeface="Calibri" pitchFamily="34" charset="0"/>
                <a:cs typeface="Calibri" pitchFamily="34" charset="0"/>
              </a:rPr>
              <a:t>Heinrich Winter  (2003) </a:t>
            </a:r>
            <a:endParaRPr lang="de-DE" sz="1200" dirty="0">
              <a:latin typeface="Calibri" pitchFamily="34" charset="0"/>
              <a:cs typeface="Calibri" pitchFamily="34" charset="0"/>
            </a:endParaRPr>
          </a:p>
        </p:txBody>
      </p:sp>
    </p:spTree>
    <p:extLst>
      <p:ext uri="{BB962C8B-B14F-4D97-AF65-F5344CB8AC3E}">
        <p14:creationId xmlns:p14="http://schemas.microsoft.com/office/powerpoint/2010/main" val="177436530"/>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0-#ppt_w/2"/>
                                          </p:val>
                                        </p:tav>
                                        <p:tav tm="100000">
                                          <p:val>
                                            <p:strVal val="#ppt_x"/>
                                          </p:val>
                                        </p:tav>
                                      </p:tavLst>
                                    </p:anim>
                                    <p:anim calcmode="lin" valueType="num">
                                      <p:cBhvr additive="base">
                                        <p:cTn id="14"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0-#ppt_w/2"/>
                                          </p:val>
                                        </p:tav>
                                        <p:tav tm="100000">
                                          <p:val>
                                            <p:strVal val="#ppt_x"/>
                                          </p:val>
                                        </p:tav>
                                      </p:tavLst>
                                    </p:anim>
                                    <p:anim calcmode="lin" valueType="num">
                                      <p:cBhvr additive="base">
                                        <p:cTn id="20"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0-#ppt_w/2"/>
                                          </p:val>
                                        </p:tav>
                                        <p:tav tm="100000">
                                          <p:val>
                                            <p:strVal val="#ppt_x"/>
                                          </p:val>
                                        </p:tav>
                                      </p:tavLst>
                                    </p:anim>
                                    <p:anim calcmode="lin" valueType="num">
                                      <p:cBhvr additive="base">
                                        <p:cTn id="26"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0-#ppt_w/2"/>
                                          </p:val>
                                        </p:tav>
                                        <p:tav tm="100000">
                                          <p:val>
                                            <p:strVal val="#ppt_x"/>
                                          </p:val>
                                        </p:tav>
                                      </p:tavLst>
                                    </p:anim>
                                    <p:anim calcmode="lin" valueType="num">
                                      <p:cBhvr additive="base">
                                        <p:cTn id="32"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500" fill="hold"/>
                                        <p:tgtEl>
                                          <p:spTgt spid="9"/>
                                        </p:tgtEl>
                                        <p:attrNameLst>
                                          <p:attrName>ppt_x</p:attrName>
                                        </p:attrNameLst>
                                      </p:cBhvr>
                                      <p:tavLst>
                                        <p:tav tm="0">
                                          <p:val>
                                            <p:strVal val="0-#ppt_w/2"/>
                                          </p:val>
                                        </p:tav>
                                        <p:tav tm="100000">
                                          <p:val>
                                            <p:strVal val="#ppt_x"/>
                                          </p:val>
                                        </p:tav>
                                      </p:tavLst>
                                    </p:anim>
                                    <p:anim calcmode="lin" valueType="num">
                                      <p:cBhvr additive="base">
                                        <p:cTn id="38"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cBhvr additive="base">
                                        <p:cTn id="43" dur="500" fill="hold"/>
                                        <p:tgtEl>
                                          <p:spTgt spid="10"/>
                                        </p:tgtEl>
                                        <p:attrNameLst>
                                          <p:attrName>ppt_x</p:attrName>
                                        </p:attrNameLst>
                                      </p:cBhvr>
                                      <p:tavLst>
                                        <p:tav tm="0">
                                          <p:val>
                                            <p:strVal val="0-#ppt_w/2"/>
                                          </p:val>
                                        </p:tav>
                                        <p:tav tm="100000">
                                          <p:val>
                                            <p:strVal val="#ppt_x"/>
                                          </p:val>
                                        </p:tav>
                                      </p:tavLst>
                                    </p:anim>
                                    <p:anim calcmode="lin" valueType="num">
                                      <p:cBhvr additive="base">
                                        <p:cTn id="44" dur="5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P spid="5" grpId="0" autoUpdateAnimBg="0"/>
      <p:bldP spid="6" grpId="0" autoUpdateAnimBg="0"/>
      <p:bldP spid="7" grpId="0" autoUpdateAnimBg="0"/>
      <p:bldP spid="8" grpId="0" autoUpdateAnimBg="0"/>
      <p:bldP spid="9" grpId="0" autoUpdateAnimBg="0"/>
      <p:bldP spid="10" grpId="0"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hteck 7"/>
          <p:cNvSpPr/>
          <p:nvPr/>
        </p:nvSpPr>
        <p:spPr bwMode="auto">
          <a:xfrm>
            <a:off x="-468560" y="908720"/>
            <a:ext cx="9073008" cy="5760640"/>
          </a:xfrm>
          <a:prstGeom prst="rect">
            <a:avLst/>
          </a:prstGeom>
          <a:solidFill>
            <a:schemeClr val="accent1">
              <a:alpha val="2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dirty="0">
              <a:solidFill>
                <a:schemeClr val="accent2"/>
              </a:solidFill>
              <a:latin typeface="Calibri" panose="020F0502020204030204" pitchFamily="34" charset="0"/>
            </a:endParaRPr>
          </a:p>
        </p:txBody>
      </p:sp>
      <p:sp>
        <p:nvSpPr>
          <p:cNvPr id="2" name="Rectangle 10"/>
          <p:cNvSpPr>
            <a:spLocks noChangeArrowheads="1"/>
          </p:cNvSpPr>
          <p:nvPr/>
        </p:nvSpPr>
        <p:spPr bwMode="auto">
          <a:xfrm>
            <a:off x="971600" y="1628800"/>
            <a:ext cx="7344816" cy="2489994"/>
          </a:xfrm>
          <a:prstGeom prst="rect">
            <a:avLst/>
          </a:prstGeom>
          <a:noFill/>
          <a:ln w="9525">
            <a:solidFill>
              <a:srgbClr val="327A86"/>
            </a:solidFill>
            <a:miter lim="800000"/>
            <a:headEnd/>
            <a:tailEnd/>
          </a:ln>
        </p:spPr>
        <p:txBody>
          <a:bodyPr wrap="none" anchor="ctr"/>
          <a:lstStyle/>
          <a:p>
            <a:pPr algn="ctr">
              <a:spcBef>
                <a:spcPct val="50000"/>
              </a:spcBef>
            </a:pPr>
            <a:endParaRPr lang="de-DE" altLang="de-DE" sz="1200" b="1" dirty="0">
              <a:latin typeface="Comic Sans MS" panose="030F0702030302020204" pitchFamily="66" charset="0"/>
              <a:ea typeface="Arial Unicode MS" pitchFamily="34" charset="-128"/>
            </a:endParaRPr>
          </a:p>
          <a:p>
            <a:pPr algn="ctr">
              <a:spcBef>
                <a:spcPts val="1200"/>
              </a:spcBef>
              <a:spcAft>
                <a:spcPts val="1200"/>
              </a:spcAft>
            </a:pPr>
            <a:r>
              <a:rPr lang="de-DE" altLang="de-DE" sz="1800" b="1" dirty="0">
                <a:solidFill>
                  <a:srgbClr val="327A86"/>
                </a:solidFill>
                <a:latin typeface="Calibri" pitchFamily="34" charset="0"/>
                <a:cs typeface="Calibri" pitchFamily="34" charset="0"/>
              </a:rPr>
              <a:t>Unsere besondere Aktion für einen Einkaufsbummel mit Ihrer Freundin</a:t>
            </a:r>
            <a:endParaRPr lang="de-DE" altLang="de-DE" sz="1800" dirty="0">
              <a:solidFill>
                <a:srgbClr val="327A86"/>
              </a:solidFill>
              <a:latin typeface="Calibri" pitchFamily="34" charset="0"/>
              <a:cs typeface="Calibri" pitchFamily="34" charset="0"/>
            </a:endParaRPr>
          </a:p>
          <a:p>
            <a:pPr algn="ctr">
              <a:spcBef>
                <a:spcPts val="1200"/>
              </a:spcBef>
              <a:spcAft>
                <a:spcPts val="1200"/>
              </a:spcAft>
            </a:pPr>
            <a:r>
              <a:rPr lang="de-DE" altLang="de-DE" b="1" i="1" dirty="0">
                <a:solidFill>
                  <a:srgbClr val="327A86"/>
                </a:solidFill>
                <a:latin typeface="Calibri" pitchFamily="34" charset="0"/>
                <a:ea typeface="Arial Unicode MS" pitchFamily="34" charset="-128"/>
                <a:cs typeface="Calibri" pitchFamily="34" charset="0"/>
              </a:rPr>
              <a:t>3 Teile kaufen – 2 Teile bezahlen</a:t>
            </a:r>
            <a:endParaRPr lang="de-DE" altLang="de-DE" sz="2000" b="1" i="1" dirty="0">
              <a:solidFill>
                <a:srgbClr val="327A86"/>
              </a:solidFill>
              <a:latin typeface="Comic Sans MS" panose="030F0702030302020204" pitchFamily="66" charset="0"/>
              <a:ea typeface="Arial Unicode MS" pitchFamily="34" charset="-128"/>
            </a:endParaRPr>
          </a:p>
          <a:p>
            <a:pPr algn="ctr">
              <a:spcBef>
                <a:spcPts val="600"/>
              </a:spcBef>
            </a:pPr>
            <a:r>
              <a:rPr lang="de-DE" altLang="de-DE" sz="1800" b="1" dirty="0">
                <a:solidFill>
                  <a:srgbClr val="327A86"/>
                </a:solidFill>
                <a:latin typeface="Calibri" pitchFamily="34" charset="0"/>
                <a:ea typeface="Arial Unicode MS" pitchFamily="34" charset="-128"/>
                <a:cs typeface="Calibri" pitchFamily="34" charset="0"/>
              </a:rPr>
              <a:t>Sie suchen sich mindestens drei Teile aus unserer regulären Kollektion aus,</a:t>
            </a:r>
          </a:p>
          <a:p>
            <a:pPr algn="ctr">
              <a:spcBef>
                <a:spcPts val="600"/>
              </a:spcBef>
            </a:pPr>
            <a:r>
              <a:rPr lang="de-DE" altLang="de-DE" sz="1800" b="1" dirty="0">
                <a:solidFill>
                  <a:srgbClr val="327A86"/>
                </a:solidFill>
                <a:latin typeface="Calibri" pitchFamily="34" charset="0"/>
                <a:ea typeface="Arial Unicode MS" pitchFamily="34" charset="-128"/>
                <a:cs typeface="Calibri" pitchFamily="34" charset="0"/>
              </a:rPr>
              <a:t>bezahlen zwei Teile und erhalten das dritte, </a:t>
            </a:r>
          </a:p>
          <a:p>
            <a:pPr algn="ctr">
              <a:spcBef>
                <a:spcPts val="600"/>
              </a:spcBef>
            </a:pPr>
            <a:r>
              <a:rPr lang="de-DE" altLang="de-DE" sz="1800" b="1" dirty="0">
                <a:solidFill>
                  <a:srgbClr val="327A86"/>
                </a:solidFill>
                <a:latin typeface="Calibri" pitchFamily="34" charset="0"/>
                <a:ea typeface="Arial Unicode MS" pitchFamily="34" charset="-128"/>
                <a:cs typeface="Calibri" pitchFamily="34" charset="0"/>
              </a:rPr>
              <a:t>preiswerteste Teil von uns </a:t>
            </a:r>
            <a:r>
              <a:rPr lang="de-DE" altLang="de-DE" sz="1800" b="1" u="sng" dirty="0">
                <a:solidFill>
                  <a:srgbClr val="327A86"/>
                </a:solidFill>
                <a:latin typeface="Calibri" pitchFamily="34" charset="0"/>
                <a:ea typeface="Arial Unicode MS" pitchFamily="34" charset="-128"/>
                <a:cs typeface="Calibri" pitchFamily="34" charset="0"/>
              </a:rPr>
              <a:t>geschenkt</a:t>
            </a:r>
            <a:r>
              <a:rPr lang="de-DE" altLang="de-DE" sz="1800" b="1" dirty="0">
                <a:solidFill>
                  <a:srgbClr val="327A86"/>
                </a:solidFill>
                <a:latin typeface="Calibri" pitchFamily="34" charset="0"/>
                <a:ea typeface="Arial Unicode MS" pitchFamily="34" charset="-128"/>
                <a:cs typeface="Calibri" pitchFamily="34" charset="0"/>
              </a:rPr>
              <a:t>. </a:t>
            </a:r>
          </a:p>
          <a:p>
            <a:pPr algn="ctr">
              <a:spcBef>
                <a:spcPct val="50000"/>
              </a:spcBef>
            </a:pPr>
            <a:endParaRPr lang="de-DE" altLang="de-DE" sz="1400" b="1" dirty="0">
              <a:latin typeface="Comic Sans MS" panose="030F0702030302020204" pitchFamily="66" charset="0"/>
              <a:ea typeface="Arial Unicode MS" pitchFamily="34" charset="-128"/>
            </a:endParaRPr>
          </a:p>
          <a:p>
            <a:pPr algn="ctr" eaLnBrk="1" hangingPunct="1">
              <a:spcBef>
                <a:spcPct val="50000"/>
              </a:spcBef>
            </a:pPr>
            <a:endParaRPr lang="de-DE" altLang="de-DE" sz="1400" dirty="0"/>
          </a:p>
        </p:txBody>
      </p:sp>
      <p:sp>
        <p:nvSpPr>
          <p:cNvPr id="4" name="Text Box 12"/>
          <p:cNvSpPr txBox="1">
            <a:spLocks noChangeArrowheads="1"/>
          </p:cNvSpPr>
          <p:nvPr/>
        </p:nvSpPr>
        <p:spPr bwMode="auto">
          <a:xfrm>
            <a:off x="323528" y="4365104"/>
            <a:ext cx="7632848"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2100">
                <a:solidFill>
                  <a:srgbClr val="00376C"/>
                </a:solidFill>
                <a:latin typeface="Verdana" panose="020B060403050404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9pPr>
          </a:lstStyle>
          <a:p>
            <a:pPr algn="just" eaLnBrk="1" hangingPunct="1">
              <a:spcBef>
                <a:spcPct val="50000"/>
              </a:spcBef>
              <a:buFontTx/>
              <a:buNone/>
            </a:pPr>
            <a:r>
              <a:rPr lang="de-DE" altLang="de-DE" sz="1600" dirty="0">
                <a:solidFill>
                  <a:schemeClr val="tx1"/>
                </a:solidFill>
                <a:latin typeface="Calibri" pitchFamily="34" charset="0"/>
                <a:cs typeface="Calibri" pitchFamily="34" charset="0"/>
              </a:rPr>
              <a:t>Schnell finden Sie drei wirklich schicke Teile, um Ihr Outfit aufzumöbeln. Sie selbst entscheiden sich für einen kuscheligen Kaschmirpullover zum Preis von 98,90 Euro. Die Wahl Ihrer Freundin fällt auf eine Hose zum Preis von 89,95 Euro und eine passende Bluse, die  49,95 Euro kosten soll.</a:t>
            </a:r>
          </a:p>
        </p:txBody>
      </p:sp>
      <p:sp>
        <p:nvSpPr>
          <p:cNvPr id="5" name="Text Box 14"/>
          <p:cNvSpPr txBox="1">
            <a:spLocks noChangeArrowheads="1"/>
          </p:cNvSpPr>
          <p:nvPr/>
        </p:nvSpPr>
        <p:spPr bwMode="auto">
          <a:xfrm>
            <a:off x="1475656" y="5949280"/>
            <a:ext cx="6400800" cy="461665"/>
          </a:xfrm>
          <a:prstGeom prst="rect">
            <a:avLst/>
          </a:prstGeom>
          <a:solidFill>
            <a:schemeClr val="accent1"/>
          </a:solidFill>
          <a:ln/>
        </p:spPr>
        <p:style>
          <a:lnRef idx="0">
            <a:schemeClr val="accent5"/>
          </a:lnRef>
          <a:fillRef idx="3">
            <a:schemeClr val="accent5"/>
          </a:fillRef>
          <a:effectRef idx="3">
            <a:schemeClr val="accent5"/>
          </a:effectRef>
          <a:fontRef idx="minor">
            <a:schemeClr val="lt1"/>
          </a:fontRef>
        </p:style>
        <p:txBody>
          <a:bodyPr>
            <a:spAutoFit/>
          </a:bodyPr>
          <a:lstStyle>
            <a:lvl1pPr eaLnBrk="0" hangingPunct="0">
              <a:defRPr sz="2400">
                <a:solidFill>
                  <a:schemeClr val="tx1"/>
                </a:solidFill>
                <a:latin typeface="Arial" charset="0"/>
                <a:cs typeface="Arial" charset="0"/>
              </a:defRPr>
            </a:lvl1pPr>
            <a:lvl2pPr marL="37931725" indent="-37474525" eaLnBrk="0" hangingPunct="0">
              <a:defRPr sz="2400">
                <a:solidFill>
                  <a:schemeClr val="tx1"/>
                </a:solidFill>
                <a:latin typeface="Arial" charset="0"/>
                <a:cs typeface="Arial" charset="0"/>
              </a:defRPr>
            </a:lvl2pPr>
            <a:lvl3pPr eaLnBrk="0" hangingPunct="0">
              <a:defRPr sz="2400">
                <a:solidFill>
                  <a:schemeClr val="tx1"/>
                </a:solidFill>
                <a:latin typeface="Arial" charset="0"/>
                <a:cs typeface="Arial" charset="0"/>
              </a:defRPr>
            </a:lvl3pPr>
            <a:lvl4pPr eaLnBrk="0" hangingPunct="0">
              <a:defRPr sz="2400">
                <a:solidFill>
                  <a:schemeClr val="tx1"/>
                </a:solidFill>
                <a:latin typeface="Arial" charset="0"/>
                <a:cs typeface="Arial" charset="0"/>
              </a:defRPr>
            </a:lvl4pPr>
            <a:lvl5pPr eaLnBrk="0" hangingPunct="0">
              <a:defRPr sz="2400">
                <a:solidFill>
                  <a:schemeClr val="tx1"/>
                </a:solidFill>
                <a:latin typeface="Arial" charset="0"/>
                <a:cs typeface="Arial" charset="0"/>
              </a:defRPr>
            </a:lvl5pPr>
            <a:lvl6pPr marL="457200" eaLnBrk="0" fontAlgn="base" hangingPunct="0">
              <a:spcBef>
                <a:spcPct val="0"/>
              </a:spcBef>
              <a:spcAft>
                <a:spcPct val="0"/>
              </a:spcAft>
              <a:defRPr sz="2400">
                <a:solidFill>
                  <a:schemeClr val="tx1"/>
                </a:solidFill>
                <a:latin typeface="Arial" charset="0"/>
                <a:cs typeface="Arial" charset="0"/>
              </a:defRPr>
            </a:lvl6pPr>
            <a:lvl7pPr marL="914400" eaLnBrk="0" fontAlgn="base" hangingPunct="0">
              <a:spcBef>
                <a:spcPct val="0"/>
              </a:spcBef>
              <a:spcAft>
                <a:spcPct val="0"/>
              </a:spcAft>
              <a:defRPr sz="2400">
                <a:solidFill>
                  <a:schemeClr val="tx1"/>
                </a:solidFill>
                <a:latin typeface="Arial" charset="0"/>
                <a:cs typeface="Arial" charset="0"/>
              </a:defRPr>
            </a:lvl7pPr>
            <a:lvl8pPr marL="1371600" eaLnBrk="0" fontAlgn="base" hangingPunct="0">
              <a:spcBef>
                <a:spcPct val="0"/>
              </a:spcBef>
              <a:spcAft>
                <a:spcPct val="0"/>
              </a:spcAft>
              <a:defRPr sz="2400">
                <a:solidFill>
                  <a:schemeClr val="tx1"/>
                </a:solidFill>
                <a:latin typeface="Arial" charset="0"/>
                <a:cs typeface="Arial" charset="0"/>
              </a:defRPr>
            </a:lvl8pPr>
            <a:lvl9pPr marL="1828800" eaLnBrk="0" fontAlgn="base" hangingPunct="0">
              <a:spcBef>
                <a:spcPct val="0"/>
              </a:spcBef>
              <a:spcAft>
                <a:spcPct val="0"/>
              </a:spcAft>
              <a:defRPr sz="2400">
                <a:solidFill>
                  <a:schemeClr val="tx1"/>
                </a:solidFill>
                <a:latin typeface="Arial" charset="0"/>
                <a:cs typeface="Arial" charset="0"/>
              </a:defRPr>
            </a:lvl9pPr>
          </a:lstStyle>
          <a:p>
            <a:pPr algn="ctr" eaLnBrk="1" hangingPunct="1">
              <a:spcBef>
                <a:spcPct val="50000"/>
              </a:spcBef>
              <a:defRPr/>
            </a:pPr>
            <a:r>
              <a:rPr lang="de-DE" dirty="0">
                <a:solidFill>
                  <a:schemeClr val="bg1"/>
                </a:solidFill>
                <a:latin typeface="Calibri" pitchFamily="34" charset="0"/>
                <a:cs typeface="Calibri" pitchFamily="34" charset="0"/>
              </a:rPr>
              <a:t>?  Wie viel bezahlt denn jede von Ihnen ? </a:t>
            </a:r>
          </a:p>
        </p:txBody>
      </p:sp>
      <p:sp>
        <p:nvSpPr>
          <p:cNvPr id="3" name="Title 2"/>
          <p:cNvSpPr>
            <a:spLocks noGrp="1"/>
          </p:cNvSpPr>
          <p:nvPr>
            <p:ph type="title"/>
          </p:nvPr>
        </p:nvSpPr>
        <p:spPr/>
        <p:txBody>
          <a:bodyPr>
            <a:normAutofit/>
          </a:bodyPr>
          <a:lstStyle/>
          <a:p>
            <a:r>
              <a:rPr lang="de-DE" dirty="0"/>
              <a:t>Auftrag</a:t>
            </a:r>
          </a:p>
        </p:txBody>
      </p:sp>
      <p:sp>
        <p:nvSpPr>
          <p:cNvPr id="9" name="Rechteck 8"/>
          <p:cNvSpPr/>
          <p:nvPr/>
        </p:nvSpPr>
        <p:spPr>
          <a:xfrm>
            <a:off x="323528" y="1052736"/>
            <a:ext cx="8136904" cy="369332"/>
          </a:xfrm>
          <a:prstGeom prst="rect">
            <a:avLst/>
          </a:prstGeom>
        </p:spPr>
        <p:txBody>
          <a:bodyPr wrap="square">
            <a:spAutoFit/>
          </a:bodyPr>
          <a:lstStyle/>
          <a:p>
            <a:r>
              <a:rPr lang="de-DE" altLang="de-DE" sz="1800" dirty="0">
                <a:latin typeface="Calibri" pitchFamily="34" charset="0"/>
                <a:cs typeface="Calibri" pitchFamily="34" charset="0"/>
              </a:rPr>
              <a:t>Beim Einkaufsbummel mit Ihrer Freundin stoßen sie auf diese Sonderaktion. </a:t>
            </a:r>
            <a:endParaRPr lang="de-DE" sz="1800" dirty="0"/>
          </a:p>
        </p:txBody>
      </p:sp>
    </p:spTree>
    <p:extLst>
      <p:ext uri="{BB962C8B-B14F-4D97-AF65-F5344CB8AC3E}">
        <p14:creationId xmlns:p14="http://schemas.microsoft.com/office/powerpoint/2010/main" val="1486055594"/>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Titel 1"/>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normAutofit/>
          </a:bodyPr>
          <a:lstStyle/>
          <a:p>
            <a:r>
              <a:rPr lang="de-DE" altLang="de-DE" dirty="0"/>
              <a:t>Kinder lösen problemhaltige Aufgaben</a:t>
            </a:r>
          </a:p>
        </p:txBody>
      </p:sp>
      <p:sp>
        <p:nvSpPr>
          <p:cNvPr id="2" name="Rectangle 1"/>
          <p:cNvSpPr/>
          <p:nvPr/>
        </p:nvSpPr>
        <p:spPr bwMode="auto">
          <a:xfrm>
            <a:off x="5940152" y="44624"/>
            <a:ext cx="3096344" cy="216024"/>
          </a:xfrm>
          <a:prstGeom prst="rect">
            <a:avLst/>
          </a:prstGeom>
          <a:solidFill>
            <a:schemeClr val="accent1"/>
          </a:solid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dirty="0" err="1">
              <a:ln>
                <a:noFill/>
              </a:ln>
              <a:solidFill>
                <a:schemeClr val="tx1"/>
              </a:solidFill>
              <a:effectLst/>
              <a:latin typeface="Calibri" panose="020F0502020204030204" pitchFamily="34" charset="0"/>
            </a:endParaRPr>
          </a:p>
        </p:txBody>
      </p:sp>
      <p:pic>
        <p:nvPicPr>
          <p:cNvPr id="8" name="Grafik 7">
            <a:extLst>
              <a:ext uri="{FF2B5EF4-FFF2-40B4-BE49-F238E27FC236}">
                <a16:creationId xmlns:a16="http://schemas.microsoft.com/office/drawing/2014/main" id="{A0C4D78B-CE3A-B449-A5E0-AEEADA34379C}"/>
              </a:ext>
            </a:extLst>
          </p:cNvPr>
          <p:cNvPicPr>
            <a:picLocks noChangeAspect="1"/>
          </p:cNvPicPr>
          <p:nvPr/>
        </p:nvPicPr>
        <p:blipFill>
          <a:blip r:embed="rId3"/>
          <a:srcRect l="1460" t="2091" r="2167" b="4138"/>
          <a:stretch>
            <a:fillRect/>
          </a:stretch>
        </p:blipFill>
        <p:spPr>
          <a:xfrm>
            <a:off x="1955800" y="1943100"/>
            <a:ext cx="5194300" cy="2908300"/>
          </a:xfrm>
          <a:custGeom>
            <a:avLst/>
            <a:gdLst>
              <a:gd name="connsiteX0" fmla="*/ 266866 w 5194300"/>
              <a:gd name="connsiteY0" fmla="*/ 0 h 2908300"/>
              <a:gd name="connsiteX1" fmla="*/ 4927434 w 5194300"/>
              <a:gd name="connsiteY1" fmla="*/ 0 h 2908300"/>
              <a:gd name="connsiteX2" fmla="*/ 5194300 w 5194300"/>
              <a:gd name="connsiteY2" fmla="*/ 266866 h 2908300"/>
              <a:gd name="connsiteX3" fmla="*/ 5194300 w 5194300"/>
              <a:gd name="connsiteY3" fmla="*/ 2641434 h 2908300"/>
              <a:gd name="connsiteX4" fmla="*/ 4927434 w 5194300"/>
              <a:gd name="connsiteY4" fmla="*/ 2908300 h 2908300"/>
              <a:gd name="connsiteX5" fmla="*/ 266866 w 5194300"/>
              <a:gd name="connsiteY5" fmla="*/ 2908300 h 2908300"/>
              <a:gd name="connsiteX6" fmla="*/ 0 w 5194300"/>
              <a:gd name="connsiteY6" fmla="*/ 2641434 h 2908300"/>
              <a:gd name="connsiteX7" fmla="*/ 0 w 5194300"/>
              <a:gd name="connsiteY7" fmla="*/ 266866 h 2908300"/>
              <a:gd name="connsiteX8" fmla="*/ 266866 w 5194300"/>
              <a:gd name="connsiteY8" fmla="*/ 0 h 2908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194300" h="2908300">
                <a:moveTo>
                  <a:pt x="266866" y="0"/>
                </a:moveTo>
                <a:lnTo>
                  <a:pt x="4927434" y="0"/>
                </a:lnTo>
                <a:cubicBezTo>
                  <a:pt x="5074820" y="0"/>
                  <a:pt x="5194300" y="119480"/>
                  <a:pt x="5194300" y="266866"/>
                </a:cubicBezTo>
                <a:lnTo>
                  <a:pt x="5194300" y="2641434"/>
                </a:lnTo>
                <a:cubicBezTo>
                  <a:pt x="5194300" y="2788820"/>
                  <a:pt x="5074820" y="2908300"/>
                  <a:pt x="4927434" y="2908300"/>
                </a:cubicBezTo>
                <a:lnTo>
                  <a:pt x="266866" y="2908300"/>
                </a:lnTo>
                <a:cubicBezTo>
                  <a:pt x="119480" y="2908300"/>
                  <a:pt x="0" y="2788820"/>
                  <a:pt x="0" y="2641434"/>
                </a:cubicBezTo>
                <a:lnTo>
                  <a:pt x="0" y="266866"/>
                </a:lnTo>
                <a:cubicBezTo>
                  <a:pt x="0" y="119480"/>
                  <a:pt x="119480" y="0"/>
                  <a:pt x="266866" y="0"/>
                </a:cubicBezTo>
                <a:close/>
              </a:path>
            </a:pathLst>
          </a:custGeom>
        </p:spPr>
      </p:pic>
      <p:sp>
        <p:nvSpPr>
          <p:cNvPr id="6" name="Textfeld 5">
            <a:extLst>
              <a:ext uri="{FF2B5EF4-FFF2-40B4-BE49-F238E27FC236}">
                <a16:creationId xmlns:a16="http://schemas.microsoft.com/office/drawing/2014/main" id="{250A1F31-C028-4716-B628-AC20BB27A693}"/>
              </a:ext>
            </a:extLst>
          </p:cNvPr>
          <p:cNvSpPr txBox="1"/>
          <p:nvPr/>
        </p:nvSpPr>
        <p:spPr>
          <a:xfrm>
            <a:off x="3972669" y="1416596"/>
            <a:ext cx="1198659" cy="461665"/>
          </a:xfrm>
          <a:prstGeom prst="rect">
            <a:avLst/>
          </a:prstGeom>
          <a:noFill/>
        </p:spPr>
        <p:txBody>
          <a:bodyPr wrap="square" rtlCol="0">
            <a:spAutoFit/>
          </a:bodyPr>
          <a:lstStyle/>
          <a:p>
            <a:pPr marL="342900" indent="-342900">
              <a:spcBef>
                <a:spcPts val="400"/>
              </a:spcBef>
            </a:pPr>
            <a:r>
              <a:rPr lang="de-DE" b="1" dirty="0">
                <a:latin typeface="Calibri"/>
                <a:cs typeface="Calibri"/>
              </a:rPr>
              <a:t>Helena</a:t>
            </a:r>
          </a:p>
        </p:txBody>
      </p:sp>
      <p:sp>
        <p:nvSpPr>
          <p:cNvPr id="3" name="Rechteck 2">
            <a:extLst>
              <a:ext uri="{FF2B5EF4-FFF2-40B4-BE49-F238E27FC236}">
                <a16:creationId xmlns:a16="http://schemas.microsoft.com/office/drawing/2014/main" id="{2CE6D4AC-AD49-F142-8540-666DC7A8B512}"/>
              </a:ext>
            </a:extLst>
          </p:cNvPr>
          <p:cNvSpPr/>
          <p:nvPr/>
        </p:nvSpPr>
        <p:spPr>
          <a:xfrm>
            <a:off x="3972669" y="6453336"/>
            <a:ext cx="5387827" cy="246221"/>
          </a:xfrm>
          <a:prstGeom prst="rect">
            <a:avLst/>
          </a:prstGeom>
        </p:spPr>
        <p:txBody>
          <a:bodyPr wrap="square">
            <a:spAutoFit/>
          </a:bodyPr>
          <a:lstStyle/>
          <a:p>
            <a:r>
              <a:rPr lang="de-DE" altLang="de-DE" sz="1000" dirty="0"/>
              <a:t>Quelle </a:t>
            </a:r>
            <a:r>
              <a:rPr lang="de-DE" altLang="de-DE" sz="1000" u="sng" dirty="0">
                <a:solidFill>
                  <a:srgbClr val="327A86"/>
                </a:solidFill>
              </a:rPr>
              <a:t>https://kira.dzlm.de/node/93</a:t>
            </a:r>
            <a:endParaRPr lang="de-DE" sz="1000" u="sng" dirty="0">
              <a:solidFill>
                <a:srgbClr val="327A86"/>
              </a:solidFill>
            </a:endParaRPr>
          </a:p>
        </p:txBody>
      </p:sp>
    </p:spTree>
    <p:extLst>
      <p:ext uri="{BB962C8B-B14F-4D97-AF65-F5344CB8AC3E}">
        <p14:creationId xmlns:p14="http://schemas.microsoft.com/office/powerpoint/2010/main" val="19368162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txBox="1">
            <a:spLocks/>
          </p:cNvSpPr>
          <p:nvPr/>
        </p:nvSpPr>
        <p:spPr bwMode="auto">
          <a:xfrm>
            <a:off x="327992" y="1196752"/>
            <a:ext cx="7772400" cy="5105400"/>
          </a:xfrm>
          <a:prstGeom prst="rect">
            <a:avLst/>
          </a:prstGeom>
          <a:noFill/>
          <a:ln>
            <a:noFill/>
          </a:ln>
        </p:spPr>
        <p:txBody>
          <a:bodyPr lIns="91418" tIns="45709" rIns="91418" bIns="45709"/>
          <a:lstStyle>
            <a:lvl1pPr>
              <a:spcBef>
                <a:spcPct val="20000"/>
              </a:spcBef>
              <a:buFont typeface="Arial" panose="020B0604020202020204" pitchFamily="34" charset="0"/>
              <a:buChar char="•"/>
              <a:defRPr sz="2100">
                <a:solidFill>
                  <a:srgbClr val="00376C"/>
                </a:solidFill>
                <a:latin typeface="Verdana" panose="020B0604030504040204" pitchFamily="34" charset="0"/>
                <a:ea typeface="MS PGothic" panose="020B0600070205080204" pitchFamily="34" charset="-128"/>
              </a:defRPr>
            </a:lvl1pPr>
            <a:lvl2pPr marL="685800" indent="-285750">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2pPr>
            <a:lvl3pPr marL="749300" indent="-225425">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3pPr>
            <a:lvl4pPr marL="976313" indent="-225425">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4pPr>
            <a:lvl5pPr marL="1276350" indent="-225425">
              <a:spcBef>
                <a:spcPct val="20000"/>
              </a:spcBef>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5pPr>
            <a:lvl6pPr marL="1733550" indent="-225425"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6pPr>
            <a:lvl7pPr marL="2190750" indent="-225425"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7pPr>
            <a:lvl8pPr marL="2647950" indent="-225425"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8pPr>
            <a:lvl9pPr marL="3105150" indent="-225425" eaLnBrk="0" fontAlgn="base" hangingPunct="0">
              <a:spcBef>
                <a:spcPct val="20000"/>
              </a:spcBef>
              <a:spcAft>
                <a:spcPct val="0"/>
              </a:spcAft>
              <a:buFont typeface="Arial" panose="020B0604020202020204" pitchFamily="34" charset="0"/>
              <a:buChar char="•"/>
              <a:defRPr sz="1700">
                <a:solidFill>
                  <a:srgbClr val="00376C"/>
                </a:solidFill>
                <a:latin typeface="Verdana" panose="020B0604030504040204" pitchFamily="34" charset="0"/>
                <a:ea typeface="MS PGothic" panose="020B0600070205080204" pitchFamily="34" charset="-128"/>
              </a:defRPr>
            </a:lvl9pPr>
          </a:lstStyle>
          <a:p>
            <a:pPr algn="ctr" eaLnBrk="1" hangingPunct="1">
              <a:buNone/>
            </a:pPr>
            <a:endParaRPr lang="de-DE" altLang="de-DE" sz="2000" b="1" dirty="0">
              <a:latin typeface="Calibri" pitchFamily="34" charset="0"/>
              <a:cs typeface="Calibri" pitchFamily="34" charset="0"/>
            </a:endParaRPr>
          </a:p>
          <a:p>
            <a:pPr marL="342900" indent="-342900" eaLnBrk="1" hangingPunct="1">
              <a:buClr>
                <a:srgbClr val="327A86"/>
              </a:buClr>
              <a:buFont typeface="Wingdings" panose="05000000000000000000" pitchFamily="2" charset="2"/>
              <a:buChar char="§"/>
            </a:pPr>
            <a:r>
              <a:rPr lang="de-DE" altLang="de-DE" sz="2000" dirty="0">
                <a:solidFill>
                  <a:schemeClr val="tx1"/>
                </a:solidFill>
                <a:latin typeface="Calibri" pitchFamily="34" charset="0"/>
                <a:cs typeface="Calibri" pitchFamily="34" charset="0"/>
              </a:rPr>
              <a:t> reale Sachsituationen/ </a:t>
            </a:r>
          </a:p>
          <a:p>
            <a:pPr marL="360363" eaLnBrk="1" hangingPunct="1">
              <a:buClr>
                <a:srgbClr val="327A86"/>
              </a:buClr>
              <a:buNone/>
            </a:pPr>
            <a:r>
              <a:rPr lang="de-DE" altLang="de-DE" sz="2000" dirty="0">
                <a:solidFill>
                  <a:schemeClr val="tx1"/>
                </a:solidFill>
                <a:latin typeface="Calibri" pitchFamily="34" charset="0"/>
                <a:cs typeface="Calibri" pitchFamily="34" charset="0"/>
              </a:rPr>
              <a:t> projektorientierte Vorhaben</a:t>
            </a:r>
          </a:p>
          <a:p>
            <a:pPr eaLnBrk="1" hangingPunct="1">
              <a:buClr>
                <a:srgbClr val="327A86"/>
              </a:buClr>
              <a:buNone/>
            </a:pPr>
            <a:endParaRPr lang="de-DE" altLang="de-DE" sz="2000" dirty="0">
              <a:solidFill>
                <a:schemeClr val="tx1"/>
              </a:solidFill>
              <a:latin typeface="Calibri" pitchFamily="34" charset="0"/>
              <a:cs typeface="Calibri" pitchFamily="34" charset="0"/>
            </a:endParaRPr>
          </a:p>
          <a:p>
            <a:pPr marL="342900" indent="-342900" eaLnBrk="1" hangingPunct="1">
              <a:buClr>
                <a:srgbClr val="327A86"/>
              </a:buClr>
              <a:buFont typeface="Wingdings" panose="05000000000000000000" pitchFamily="2" charset="2"/>
              <a:buChar char="§"/>
            </a:pPr>
            <a:r>
              <a:rPr lang="de-DE" altLang="de-DE" sz="2000" dirty="0">
                <a:solidFill>
                  <a:schemeClr val="tx1"/>
                </a:solidFill>
                <a:latin typeface="Calibri" pitchFamily="34" charset="0"/>
                <a:cs typeface="Calibri" pitchFamily="34" charset="0"/>
              </a:rPr>
              <a:t> realitätsnahe Sachaufgaben</a:t>
            </a:r>
          </a:p>
          <a:p>
            <a:pPr lvl="1" eaLnBrk="1" hangingPunct="1">
              <a:buClr>
                <a:srgbClr val="737373"/>
              </a:buClr>
              <a:buFont typeface="Wingdings" panose="05000000000000000000" pitchFamily="2" charset="2"/>
              <a:buChar char="§"/>
            </a:pPr>
            <a:r>
              <a:rPr lang="de-DE" altLang="de-DE" sz="2000" dirty="0">
                <a:solidFill>
                  <a:schemeClr val="tx1"/>
                </a:solidFill>
                <a:latin typeface="Calibri" pitchFamily="34" charset="0"/>
                <a:cs typeface="Calibri" pitchFamily="34" charset="0"/>
              </a:rPr>
              <a:t>Mathematisierungen in der Alltagswelt</a:t>
            </a:r>
          </a:p>
          <a:p>
            <a:pPr lvl="1" eaLnBrk="1" hangingPunct="1">
              <a:buClr>
                <a:srgbClr val="737373"/>
              </a:buClr>
              <a:buFont typeface="Wingdings" panose="05000000000000000000" pitchFamily="2" charset="2"/>
              <a:buChar char="§"/>
            </a:pPr>
            <a:r>
              <a:rPr lang="de-DE" altLang="de-DE" sz="2000" dirty="0">
                <a:solidFill>
                  <a:schemeClr val="tx1"/>
                </a:solidFill>
                <a:latin typeface="Calibri" pitchFamily="34" charset="0"/>
                <a:cs typeface="Calibri" pitchFamily="34" charset="0"/>
              </a:rPr>
              <a:t>Sachtexte</a:t>
            </a:r>
          </a:p>
          <a:p>
            <a:pPr lvl="1" eaLnBrk="1" hangingPunct="1">
              <a:buClr>
                <a:srgbClr val="737373"/>
              </a:buClr>
              <a:buFont typeface="Wingdings" panose="05000000000000000000" pitchFamily="2" charset="2"/>
              <a:buChar char="§"/>
            </a:pPr>
            <a:r>
              <a:rPr lang="de-DE" altLang="de-DE" sz="2000" dirty="0">
                <a:solidFill>
                  <a:schemeClr val="tx1"/>
                </a:solidFill>
                <a:latin typeface="Calibri" pitchFamily="34" charset="0"/>
                <a:cs typeface="Calibri" pitchFamily="34" charset="0"/>
              </a:rPr>
              <a:t>Rechengeschichten</a:t>
            </a:r>
          </a:p>
          <a:p>
            <a:pPr lvl="1" eaLnBrk="1" hangingPunct="1">
              <a:buClr>
                <a:srgbClr val="737373"/>
              </a:buClr>
              <a:buFont typeface="Wingdings" panose="05000000000000000000" pitchFamily="2" charset="2"/>
              <a:buChar char="§"/>
            </a:pPr>
            <a:r>
              <a:rPr lang="de-DE" altLang="de-DE" sz="2000" dirty="0">
                <a:solidFill>
                  <a:schemeClr val="tx1"/>
                </a:solidFill>
                <a:latin typeface="Calibri" pitchFamily="34" charset="0"/>
                <a:cs typeface="Calibri" pitchFamily="34" charset="0"/>
              </a:rPr>
              <a:t>authentische Schnappschüsse</a:t>
            </a:r>
          </a:p>
          <a:p>
            <a:pPr lvl="1" eaLnBrk="1" hangingPunct="1">
              <a:buClr>
                <a:srgbClr val="737373"/>
              </a:buClr>
              <a:buFont typeface="Wingdings" panose="05000000000000000000" pitchFamily="2" charset="2"/>
              <a:buChar char="§"/>
            </a:pPr>
            <a:r>
              <a:rPr lang="de-DE" altLang="de-DE" sz="2000" dirty="0">
                <a:solidFill>
                  <a:schemeClr val="tx1"/>
                </a:solidFill>
                <a:latin typeface="Calibri" pitchFamily="34" charset="0"/>
                <a:cs typeface="Calibri" pitchFamily="34" charset="0"/>
              </a:rPr>
              <a:t>offene Aufgaben</a:t>
            </a:r>
          </a:p>
          <a:p>
            <a:pPr lvl="1" eaLnBrk="1" hangingPunct="1">
              <a:buClr>
                <a:srgbClr val="737373"/>
              </a:buClr>
              <a:buFont typeface="Wingdings" panose="05000000000000000000" pitchFamily="2" charset="2"/>
              <a:buChar char="§"/>
            </a:pPr>
            <a:r>
              <a:rPr lang="de-DE" altLang="de-DE" sz="2000" dirty="0">
                <a:solidFill>
                  <a:schemeClr val="tx1"/>
                </a:solidFill>
                <a:latin typeface="Calibri" pitchFamily="34" charset="0"/>
                <a:cs typeface="Calibri" pitchFamily="34" charset="0"/>
              </a:rPr>
              <a:t>Fermi-Aufgaben</a:t>
            </a:r>
          </a:p>
          <a:p>
            <a:pPr lvl="1" eaLnBrk="1" hangingPunct="1">
              <a:buNone/>
            </a:pPr>
            <a:endParaRPr lang="de-DE" altLang="de-DE" sz="2000" dirty="0">
              <a:solidFill>
                <a:schemeClr val="tx1"/>
              </a:solidFill>
              <a:latin typeface="Calibri" pitchFamily="34" charset="0"/>
              <a:cs typeface="Calibri" pitchFamily="34" charset="0"/>
            </a:endParaRPr>
          </a:p>
          <a:p>
            <a:pPr marL="342900" indent="-342900" eaLnBrk="1" hangingPunct="1">
              <a:buClr>
                <a:srgbClr val="327A86"/>
              </a:buClr>
              <a:buFont typeface="Wingdings" panose="05000000000000000000" pitchFamily="2" charset="2"/>
              <a:buChar char="§"/>
            </a:pPr>
            <a:r>
              <a:rPr lang="de-DE" altLang="de-DE" sz="2000" dirty="0">
                <a:solidFill>
                  <a:schemeClr val="tx1"/>
                </a:solidFill>
                <a:latin typeface="Calibri" pitchFamily="34" charset="0"/>
                <a:cs typeface="Calibri" pitchFamily="34" charset="0"/>
              </a:rPr>
              <a:t> Sachrechenprobleme</a:t>
            </a:r>
          </a:p>
          <a:p>
            <a:pPr marL="342900" indent="-342900" eaLnBrk="1" hangingPunct="1">
              <a:buClr>
                <a:srgbClr val="327A86"/>
              </a:buClr>
              <a:buFont typeface="Wingdings" panose="05000000000000000000" pitchFamily="2" charset="2"/>
              <a:buChar char="§"/>
            </a:pPr>
            <a:r>
              <a:rPr lang="de-DE" altLang="de-DE" sz="2000" dirty="0">
                <a:solidFill>
                  <a:schemeClr val="tx1"/>
                </a:solidFill>
                <a:latin typeface="Calibri" pitchFamily="34" charset="0"/>
                <a:cs typeface="Calibri" pitchFamily="34" charset="0"/>
              </a:rPr>
              <a:t> Denksportaufgaben</a:t>
            </a:r>
          </a:p>
          <a:p>
            <a:pPr eaLnBrk="1" hangingPunct="1"/>
            <a:endParaRPr lang="de-DE" altLang="de-DE" sz="1800" dirty="0">
              <a:cs typeface="Arial" panose="020B0604020202020204" pitchFamily="34" charset="0"/>
            </a:endParaRPr>
          </a:p>
          <a:p>
            <a:pPr eaLnBrk="1" hangingPunct="1">
              <a:buFont typeface="Arial" panose="020B0604020202020204" pitchFamily="34" charset="0"/>
              <a:buNone/>
            </a:pPr>
            <a:endParaRPr lang="de-DE" altLang="de-DE" dirty="0">
              <a:solidFill>
                <a:srgbClr val="FF0000"/>
              </a:solidFill>
              <a:cs typeface="Arial" panose="020B0604020202020204" pitchFamily="34" charset="0"/>
            </a:endParaRPr>
          </a:p>
          <a:p>
            <a:pPr eaLnBrk="1" hangingPunct="1"/>
            <a:endParaRPr lang="de-DE" altLang="de-DE" dirty="0">
              <a:solidFill>
                <a:srgbClr val="FF0000"/>
              </a:solidFill>
              <a:cs typeface="Arial" panose="020B0604020202020204" pitchFamily="34" charset="0"/>
            </a:endParaRPr>
          </a:p>
        </p:txBody>
      </p:sp>
      <p:sp>
        <p:nvSpPr>
          <p:cNvPr id="4" name="Geschweifte Klammer rechts 3"/>
          <p:cNvSpPr/>
          <p:nvPr/>
        </p:nvSpPr>
        <p:spPr>
          <a:xfrm>
            <a:off x="4860032" y="1628800"/>
            <a:ext cx="862012" cy="3456384"/>
          </a:xfrm>
          <a:prstGeom prst="rightBrace">
            <a:avLst>
              <a:gd name="adj1" fmla="val 49595"/>
              <a:gd name="adj2" fmla="val 50325"/>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eaLnBrk="1" hangingPunct="1">
              <a:spcBef>
                <a:spcPct val="50000"/>
              </a:spcBef>
            </a:pPr>
            <a:endParaRPr lang="de-DE" altLang="de-DE" dirty="0">
              <a:latin typeface="Calibri" pitchFamily="34" charset="0"/>
              <a:ea typeface="MS PGothic" panose="020B0600070205080204" pitchFamily="34" charset="-128"/>
              <a:cs typeface="Calibri" pitchFamily="34" charset="0"/>
            </a:endParaRPr>
          </a:p>
        </p:txBody>
      </p:sp>
      <p:sp>
        <p:nvSpPr>
          <p:cNvPr id="5" name="Geschweifte Klammer rechts 4"/>
          <p:cNvSpPr/>
          <p:nvPr/>
        </p:nvSpPr>
        <p:spPr>
          <a:xfrm>
            <a:off x="5004048" y="5445224"/>
            <a:ext cx="387350" cy="785812"/>
          </a:xfrm>
          <a:prstGeom prst="rightBrace">
            <a:avLst>
              <a:gd name="adj1" fmla="val 47720"/>
              <a:gd name="adj2" fmla="val 50000"/>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eaLnBrk="1" hangingPunct="1">
              <a:spcBef>
                <a:spcPct val="50000"/>
              </a:spcBef>
            </a:pPr>
            <a:endParaRPr lang="de-DE" altLang="de-DE">
              <a:ea typeface="MS PGothic" panose="020B0600070205080204" pitchFamily="34" charset="-128"/>
            </a:endParaRPr>
          </a:p>
        </p:txBody>
      </p:sp>
      <p:sp>
        <p:nvSpPr>
          <p:cNvPr id="6" name="Textfeld 8"/>
          <p:cNvSpPr txBox="1">
            <a:spLocks noChangeArrowheads="1"/>
          </p:cNvSpPr>
          <p:nvPr/>
        </p:nvSpPr>
        <p:spPr bwMode="auto">
          <a:xfrm>
            <a:off x="5796136" y="2996952"/>
            <a:ext cx="2771800" cy="707886"/>
          </a:xfrm>
          <a:prstGeom prst="rect">
            <a:avLst/>
          </a:prstGeom>
          <a:noFill/>
          <a:ln>
            <a:noFill/>
          </a:ln>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spcBef>
                <a:spcPct val="50000"/>
              </a:spcBef>
              <a:defRPr/>
            </a:pPr>
            <a:r>
              <a:rPr lang="de-DE" sz="2000" b="1" dirty="0">
                <a:solidFill>
                  <a:srgbClr val="327A86"/>
                </a:solidFill>
                <a:latin typeface="Calibri" pitchFamily="34" charset="0"/>
                <a:ea typeface="ＭＳ Ｐゴシック" pitchFamily="-65" charset="-128"/>
                <a:cs typeface="Calibri" pitchFamily="34" charset="0"/>
              </a:rPr>
              <a:t>Umwelterschließung / </a:t>
            </a:r>
            <a:r>
              <a:rPr lang="de-DE" sz="2000" b="1" i="1" dirty="0">
                <a:solidFill>
                  <a:srgbClr val="327A86"/>
                </a:solidFill>
                <a:latin typeface="Calibri" pitchFamily="34" charset="0"/>
                <a:ea typeface="ＭＳ Ｐゴシック" pitchFamily="-65" charset="-128"/>
                <a:cs typeface="Calibri" pitchFamily="34" charset="0"/>
              </a:rPr>
              <a:t>Problemlösen</a:t>
            </a:r>
          </a:p>
        </p:txBody>
      </p:sp>
      <p:sp>
        <p:nvSpPr>
          <p:cNvPr id="7" name="Textfeld 9"/>
          <p:cNvSpPr txBox="1">
            <a:spLocks noChangeArrowheads="1"/>
          </p:cNvSpPr>
          <p:nvPr/>
        </p:nvSpPr>
        <p:spPr bwMode="auto">
          <a:xfrm>
            <a:off x="5940152" y="5661248"/>
            <a:ext cx="1823120" cy="400110"/>
          </a:xfrm>
          <a:prstGeom prst="rect">
            <a:avLst/>
          </a:prstGeom>
          <a:noFill/>
          <a:ln>
            <a:noFill/>
          </a:ln>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spcBef>
                <a:spcPct val="50000"/>
              </a:spcBef>
              <a:defRPr/>
            </a:pPr>
            <a:r>
              <a:rPr lang="de-DE" sz="2000" b="1" dirty="0">
                <a:solidFill>
                  <a:srgbClr val="327A86"/>
                </a:solidFill>
                <a:latin typeface="Calibri" pitchFamily="34" charset="0"/>
                <a:ea typeface="ＭＳ Ｐゴシック" pitchFamily="-65" charset="-128"/>
                <a:cs typeface="Calibri" pitchFamily="34" charset="0"/>
              </a:rPr>
              <a:t>Problemlösen</a:t>
            </a:r>
          </a:p>
        </p:txBody>
      </p:sp>
      <p:sp>
        <p:nvSpPr>
          <p:cNvPr id="10" name="Titel 9"/>
          <p:cNvSpPr>
            <a:spLocks noGrp="1"/>
          </p:cNvSpPr>
          <p:nvPr>
            <p:ph type="title"/>
          </p:nvPr>
        </p:nvSpPr>
        <p:spPr/>
        <p:txBody>
          <a:bodyPr>
            <a:normAutofit fontScale="90000"/>
          </a:bodyPr>
          <a:lstStyle/>
          <a:p>
            <a:r>
              <a:rPr lang="de-DE" altLang="de-DE" sz="2800" dirty="0"/>
              <a:t>Mögliche Aufgabentypen für das Sachrechnen in der Grundschule</a:t>
            </a:r>
            <a:endParaRPr lang="de-DE" dirty="0"/>
          </a:p>
        </p:txBody>
      </p:sp>
      <p:sp>
        <p:nvSpPr>
          <p:cNvPr id="8" name="Rectangle 7"/>
          <p:cNvSpPr/>
          <p:nvPr/>
        </p:nvSpPr>
        <p:spPr bwMode="auto">
          <a:xfrm>
            <a:off x="6012160" y="0"/>
            <a:ext cx="2903240" cy="260648"/>
          </a:xfrm>
          <a:prstGeom prst="rect">
            <a:avLst/>
          </a:prstGeom>
          <a:solidFill>
            <a:schemeClr val="accent1"/>
          </a:solid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dirty="0" err="1">
              <a:ln>
                <a:noFill/>
              </a:ln>
              <a:solidFill>
                <a:schemeClr val="tx1"/>
              </a:solidFill>
              <a:effectLst/>
              <a:latin typeface="Calibri" panose="020F0502020204030204" pitchFamily="34" charset="0"/>
            </a:endParaRPr>
          </a:p>
        </p:txBody>
      </p:sp>
    </p:spTree>
    <p:extLst>
      <p:ext uri="{BB962C8B-B14F-4D97-AF65-F5344CB8AC3E}">
        <p14:creationId xmlns:p14="http://schemas.microsoft.com/office/powerpoint/2010/main" val="1916713051"/>
      </p:ext>
    </p:extLst>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hteck 10"/>
          <p:cNvSpPr/>
          <p:nvPr/>
        </p:nvSpPr>
        <p:spPr bwMode="auto">
          <a:xfrm>
            <a:off x="0" y="1268760"/>
            <a:ext cx="899592" cy="5589239"/>
          </a:xfrm>
          <a:prstGeom prst="rect">
            <a:avLst/>
          </a:prstGeom>
          <a:solidFill>
            <a:srgbClr val="D6E4E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dirty="0" err="1">
              <a:solidFill>
                <a:prstClr val="black"/>
              </a:solidFill>
              <a:latin typeface="Calibri" panose="020F0502020204030204" pitchFamily="34" charset="0"/>
            </a:endParaRPr>
          </a:p>
        </p:txBody>
      </p:sp>
      <p:sp>
        <p:nvSpPr>
          <p:cNvPr id="12" name="Rechteck 11"/>
          <p:cNvSpPr/>
          <p:nvPr/>
        </p:nvSpPr>
        <p:spPr bwMode="auto">
          <a:xfrm>
            <a:off x="-324544" y="3717032"/>
            <a:ext cx="8568952" cy="540061"/>
          </a:xfrm>
          <a:prstGeom prst="rect">
            <a:avLst/>
          </a:prstGeom>
          <a:solidFill>
            <a:srgbClr val="D6E4E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dirty="0" err="1">
              <a:solidFill>
                <a:prstClr val="black"/>
              </a:solidFill>
              <a:latin typeface="Calibri" panose="020F0502020204030204" pitchFamily="34" charset="0"/>
            </a:endParaRPr>
          </a:p>
        </p:txBody>
      </p:sp>
      <p:sp>
        <p:nvSpPr>
          <p:cNvPr id="8" name="Titel 7"/>
          <p:cNvSpPr>
            <a:spLocks noGrp="1"/>
          </p:cNvSpPr>
          <p:nvPr>
            <p:ph type="title"/>
          </p:nvPr>
        </p:nvSpPr>
        <p:spPr/>
        <p:txBody>
          <a:bodyPr>
            <a:normAutofit/>
          </a:bodyPr>
          <a:lstStyle/>
          <a:p>
            <a:r>
              <a:rPr lang="en-GB" dirty="0" err="1"/>
              <a:t>Gliederung</a:t>
            </a:r>
            <a:endParaRPr lang="en-GB" dirty="0"/>
          </a:p>
        </p:txBody>
      </p:sp>
      <p:sp>
        <p:nvSpPr>
          <p:cNvPr id="9" name="Inhaltsplatzhalter 8"/>
          <p:cNvSpPr>
            <a:spLocks noGrp="1"/>
          </p:cNvSpPr>
          <p:nvPr>
            <p:ph idx="1"/>
          </p:nvPr>
        </p:nvSpPr>
        <p:spPr>
          <a:xfrm>
            <a:off x="395536" y="1340768"/>
            <a:ext cx="8424936" cy="3672408"/>
          </a:xfrm>
        </p:spPr>
        <p:txBody>
          <a:bodyPr/>
          <a:lstStyle/>
          <a:p>
            <a:pPr marL="514350" indent="-514350">
              <a:buClr>
                <a:srgbClr val="327A86"/>
              </a:buClr>
              <a:buAutoNum type="arabicPeriod"/>
            </a:pPr>
            <a:r>
              <a:rPr lang="de-DE" dirty="0"/>
              <a:t>Reflexion und Austausch zur Praxisphase 2</a:t>
            </a:r>
          </a:p>
          <a:p>
            <a:pPr marL="514350" indent="-514350">
              <a:buClr>
                <a:srgbClr val="327A86"/>
              </a:buClr>
              <a:buAutoNum type="arabicPeriod"/>
            </a:pPr>
            <a:r>
              <a:rPr lang="de-DE" altLang="x-none" dirty="0">
                <a:latin typeface="Calibri" pitchFamily="34" charset="0"/>
                <a:cs typeface="Calibri" pitchFamily="34" charset="0"/>
              </a:rPr>
              <a:t>Zum Problemlösen</a:t>
            </a:r>
          </a:p>
          <a:p>
            <a:pPr marL="514350" indent="-514350">
              <a:buClr>
                <a:srgbClr val="327A86"/>
              </a:buClr>
              <a:buFont typeface="Arial" panose="020B0604020202020204" pitchFamily="34" charset="0"/>
              <a:buAutoNum type="arabicPeriod"/>
            </a:pPr>
            <a:r>
              <a:rPr lang="de-DE" dirty="0">
                <a:latin typeface="Calibri" pitchFamily="34" charset="0"/>
                <a:cs typeface="Calibri" pitchFamily="34" charset="0"/>
              </a:rPr>
              <a:t>Zum Umgang mit Schwierigkeiten beim Problemlösen</a:t>
            </a:r>
          </a:p>
          <a:p>
            <a:pPr marL="514350" indent="-514350">
              <a:buClr>
                <a:srgbClr val="327A86"/>
              </a:buClr>
              <a:buFont typeface="Arial" panose="020B0604020202020204" pitchFamily="34" charset="0"/>
              <a:buAutoNum type="arabicPeriod"/>
            </a:pPr>
            <a:r>
              <a:rPr lang="de-DE" dirty="0">
                <a:latin typeface="Calibri" pitchFamily="34" charset="0"/>
                <a:cs typeface="Calibri" pitchFamily="34" charset="0"/>
              </a:rPr>
              <a:t>Zum Begriff „gute“ Aufgaben</a:t>
            </a:r>
            <a:endParaRPr lang="de-DE" dirty="0"/>
          </a:p>
          <a:p>
            <a:pPr marL="514350" indent="-514350">
              <a:buClr>
                <a:srgbClr val="327A86"/>
              </a:buClr>
              <a:buAutoNum type="arabicPeriod"/>
            </a:pPr>
            <a:r>
              <a:rPr lang="de-DE" dirty="0">
                <a:solidFill>
                  <a:srgbClr val="327A86"/>
                </a:solidFill>
              </a:rPr>
              <a:t>Vorbereitung Praxisphase 3</a:t>
            </a:r>
          </a:p>
        </p:txBody>
      </p:sp>
    </p:spTree>
    <p:extLst>
      <p:ext uri="{BB962C8B-B14F-4D97-AF65-F5344CB8AC3E}">
        <p14:creationId xmlns:p14="http://schemas.microsoft.com/office/powerpoint/2010/main" val="29800806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Anmerkungen</a:t>
            </a:r>
          </a:p>
        </p:txBody>
      </p:sp>
      <p:sp>
        <p:nvSpPr>
          <p:cNvPr id="3" name="Rechteck 2"/>
          <p:cNvSpPr/>
          <p:nvPr/>
        </p:nvSpPr>
        <p:spPr>
          <a:xfrm>
            <a:off x="323528" y="980728"/>
            <a:ext cx="8280920" cy="4893647"/>
          </a:xfrm>
          <a:prstGeom prst="rect">
            <a:avLst/>
          </a:prstGeom>
        </p:spPr>
        <p:txBody>
          <a:bodyPr wrap="square">
            <a:spAutoFit/>
          </a:bodyPr>
          <a:lstStyle/>
          <a:p>
            <a:pPr algn="just">
              <a:spcBef>
                <a:spcPts val="0"/>
              </a:spcBef>
              <a:spcAft>
                <a:spcPts val="600"/>
              </a:spcAft>
            </a:pPr>
            <a:r>
              <a:rPr lang="de-DE" altLang="x-none" sz="2500" b="1" dirty="0">
                <a:latin typeface="Calibri" charset="0"/>
              </a:rPr>
              <a:t>Vorbereitung auf die Praxisphase</a:t>
            </a:r>
          </a:p>
          <a:p>
            <a:pPr algn="just"/>
            <a:r>
              <a:rPr lang="de-DE" altLang="x-none" sz="1800" dirty="0">
                <a:latin typeface="Calibri" charset="0"/>
              </a:rPr>
              <a:t>Die Teilnehmenden erhalten den Auftrag, die Aufgaben in ihrer eigenen Klasse  einzusetzen oder durch Kinder einer anderen Klasse lösen zu lassen. Die Lösungen sind entsprechend der Fragestellungen auszuwerten.</a:t>
            </a:r>
          </a:p>
          <a:p>
            <a:pPr algn="just"/>
            <a:r>
              <a:rPr lang="de-DE" altLang="x-none" sz="1800" dirty="0">
                <a:latin typeface="Calibri" charset="0"/>
              </a:rPr>
              <a:t>Es sollten dabei auch kurz die Bedingungen dieser Analyse mit angegeben werden: </a:t>
            </a:r>
          </a:p>
          <a:p>
            <a:pPr algn="just"/>
            <a:r>
              <a:rPr lang="de-DE" altLang="x-none" sz="1800" dirty="0">
                <a:latin typeface="Calibri" charset="0"/>
              </a:rPr>
              <a:t>z. B.: Welche Vorbemerkungen gab es zur Aufgabe? Gab es Hilfestellungen? Welche?</a:t>
            </a:r>
          </a:p>
          <a:p>
            <a:pPr algn="just"/>
            <a:endParaRPr lang="de-DE" altLang="x-none" sz="1200" dirty="0">
              <a:latin typeface="Calibri" charset="0"/>
            </a:endParaRPr>
          </a:p>
          <a:p>
            <a:pPr algn="just"/>
            <a:r>
              <a:rPr lang="de-DE" altLang="x-none" sz="1800" dirty="0">
                <a:latin typeface="Calibri" charset="0"/>
              </a:rPr>
              <a:t>Die Ergebnisse der Praxisphase sollen dokumentiert und eine Woche vor der nächsten Präsenzphase per elektronischer Arbeitsplattform (</a:t>
            </a:r>
            <a:r>
              <a:rPr lang="de-DE" altLang="x-none" sz="1800" dirty="0" err="1">
                <a:latin typeface="Calibri" charset="0"/>
              </a:rPr>
              <a:t>Moodle</a:t>
            </a:r>
            <a:r>
              <a:rPr lang="de-DE" altLang="x-none" sz="1800" dirty="0">
                <a:latin typeface="Calibri" charset="0"/>
              </a:rPr>
              <a:t>) oder E-Mail an den Fortbildenden geschickt werden.	</a:t>
            </a:r>
          </a:p>
          <a:p>
            <a:pPr algn="just"/>
            <a:r>
              <a:rPr lang="de-DE" altLang="x-none" sz="1800" b="1" dirty="0">
                <a:latin typeface="Calibri" charset="0"/>
              </a:rPr>
              <a:t>Hinweis: </a:t>
            </a:r>
          </a:p>
          <a:p>
            <a:pPr algn="just"/>
            <a:r>
              <a:rPr lang="de-DE" altLang="x-none" sz="1800" dirty="0">
                <a:latin typeface="Calibri" charset="0"/>
              </a:rPr>
              <a:t>Es geht hier in keinem Falle um eine Evaluation von Kindern zur Lösung derartiger Aufgaben, sondern das Material soll als Diskussionsgrundlage für die nächste Präsenzveranstaltung dienen.  Die Teilnehmenden erhalten zwar erprobte Materialien (vgl. Videos), aber am Beispiel authentischer Situationen aus dem eigenen Unterricht/ der eigenen Schule ergeben sich  interessante Gelegenheit zum Austausch darüber, wie der Sachrechenunterricht unter den gegebenen Bedingungen gestaltet werden kann.</a:t>
            </a:r>
          </a:p>
        </p:txBody>
      </p:sp>
    </p:spTree>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hteck 7"/>
          <p:cNvSpPr/>
          <p:nvPr/>
        </p:nvSpPr>
        <p:spPr bwMode="auto">
          <a:xfrm>
            <a:off x="-396552" y="1916832"/>
            <a:ext cx="9217024" cy="4680520"/>
          </a:xfrm>
          <a:prstGeom prst="rect">
            <a:avLst/>
          </a:prstGeom>
          <a:solidFill>
            <a:schemeClr val="accent1">
              <a:alpha val="2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dirty="0">
              <a:solidFill>
                <a:schemeClr val="accent2"/>
              </a:solidFill>
              <a:latin typeface="Calibri" panose="020F0502020204030204" pitchFamily="34" charset="0"/>
            </a:endParaRPr>
          </a:p>
        </p:txBody>
      </p:sp>
      <p:sp>
        <p:nvSpPr>
          <p:cNvPr id="6" name="Inhaltsplatzhalter 2"/>
          <p:cNvSpPr txBox="1">
            <a:spLocks/>
          </p:cNvSpPr>
          <p:nvPr/>
        </p:nvSpPr>
        <p:spPr bwMode="auto">
          <a:xfrm>
            <a:off x="323528" y="2348880"/>
            <a:ext cx="8280920" cy="3744416"/>
          </a:xfrm>
          <a:prstGeom prst="rect">
            <a:avLst/>
          </a:prstGeom>
          <a:noFill/>
          <a:ln w="9525">
            <a:noFill/>
            <a:miter lim="800000"/>
            <a:headEnd/>
            <a:tailEnd/>
          </a:ln>
        </p:spPr>
        <p:txBody>
          <a:bodyPr vert="horz" wrap="square" lIns="90000" tIns="0" rIns="91440" bIns="45720" numCol="1" anchor="t" anchorCtr="0" compatLnSpc="1">
            <a:prstTxWarp prst="textNoShape">
              <a:avLst/>
            </a:prstTxWarp>
          </a:bodyPr>
          <a:lstStyle/>
          <a:p>
            <a:pPr marL="0" marR="0" lvl="0" indent="0" algn="l" defTabSz="914400" rtl="0" eaLnBrk="1" fontAlgn="base" latinLnBrk="0" hangingPunct="1">
              <a:lnSpc>
                <a:spcPct val="100000"/>
              </a:lnSpc>
              <a:spcBef>
                <a:spcPts val="0"/>
              </a:spcBef>
              <a:spcAft>
                <a:spcPts val="0"/>
              </a:spcAft>
              <a:buClr>
                <a:srgbClr val="327A86"/>
              </a:buClr>
              <a:buSzTx/>
              <a:buFont typeface="Arial" panose="020B0604020202020204" pitchFamily="34" charset="0"/>
              <a:buNone/>
              <a:tabLst/>
              <a:defRPr/>
            </a:pPr>
            <a:r>
              <a:rPr kumimoji="0" lang="de-DE" altLang="de-DE" sz="2000" b="1" i="0" u="none" strike="noStrike" kern="0" cap="none" spc="0" normalizeH="0" baseline="0" noProof="0" dirty="0">
                <a:ln>
                  <a:noFill/>
                </a:ln>
                <a:solidFill>
                  <a:schemeClr val="tx1"/>
                </a:solidFill>
                <a:effectLst/>
                <a:uLnTx/>
                <a:uFillTx/>
                <a:latin typeface="Calibri"/>
                <a:ea typeface="+mn-ea"/>
                <a:cs typeface="Calibri"/>
              </a:rPr>
              <a:t>Erproben Sie die von Ihnen bereits bearbeitete </a:t>
            </a:r>
          </a:p>
          <a:p>
            <a:pPr marL="0" marR="0" lvl="0" indent="0" algn="l" defTabSz="914400" rtl="0" eaLnBrk="1" fontAlgn="base" latinLnBrk="0" hangingPunct="1">
              <a:lnSpc>
                <a:spcPct val="100000"/>
              </a:lnSpc>
              <a:spcBef>
                <a:spcPts val="0"/>
              </a:spcBef>
              <a:spcAft>
                <a:spcPts val="0"/>
              </a:spcAft>
              <a:buClr>
                <a:srgbClr val="327A86"/>
              </a:buClr>
              <a:buSzTx/>
              <a:buFont typeface="Arial" panose="020B0604020202020204" pitchFamily="34" charset="0"/>
              <a:buNone/>
              <a:tabLst/>
              <a:defRPr/>
            </a:pPr>
            <a:r>
              <a:rPr kumimoji="0" lang="de-DE" altLang="de-DE" sz="2000" b="1" i="0" u="none" strike="noStrike" kern="0" cap="none" spc="0" normalizeH="0" baseline="0" noProof="0" dirty="0">
                <a:ln>
                  <a:noFill/>
                </a:ln>
                <a:solidFill>
                  <a:schemeClr val="tx1"/>
                </a:solidFill>
                <a:effectLst/>
                <a:uLnTx/>
                <a:uFillTx/>
                <a:latin typeface="Calibri"/>
                <a:ea typeface="+mn-ea"/>
                <a:cs typeface="Calibri"/>
              </a:rPr>
              <a:t>und diskutierten</a:t>
            </a:r>
            <a:r>
              <a:rPr kumimoji="0" lang="de-DE" altLang="de-DE" sz="2000" b="1" i="0" u="none" strike="noStrike" kern="0" cap="none" spc="0" normalizeH="0" noProof="0" dirty="0">
                <a:ln>
                  <a:noFill/>
                </a:ln>
                <a:solidFill>
                  <a:schemeClr val="tx1"/>
                </a:solidFill>
                <a:effectLst/>
                <a:uLnTx/>
                <a:uFillTx/>
                <a:latin typeface="Calibri"/>
                <a:ea typeface="+mn-ea"/>
                <a:cs typeface="Calibri"/>
              </a:rPr>
              <a:t> </a:t>
            </a:r>
            <a:r>
              <a:rPr kumimoji="0" lang="de-DE" altLang="de-DE" sz="2000" b="1" i="0" u="none" strike="noStrike" kern="0" cap="none" spc="0" normalizeH="0" baseline="0" noProof="0" dirty="0">
                <a:ln>
                  <a:noFill/>
                </a:ln>
                <a:solidFill>
                  <a:schemeClr val="tx1"/>
                </a:solidFill>
                <a:effectLst/>
                <a:uLnTx/>
                <a:uFillTx/>
                <a:latin typeface="Calibri"/>
                <a:ea typeface="+mn-ea"/>
                <a:cs typeface="Calibri"/>
              </a:rPr>
              <a:t>Aufgaben im eigenen Unterricht</a:t>
            </a:r>
          </a:p>
          <a:p>
            <a:pPr marL="0" marR="0" lvl="0" indent="0" algn="l" defTabSz="914400" rtl="0" eaLnBrk="1" fontAlgn="base" latinLnBrk="0" hangingPunct="1">
              <a:lnSpc>
                <a:spcPct val="100000"/>
              </a:lnSpc>
              <a:spcBef>
                <a:spcPts val="0"/>
              </a:spcBef>
              <a:spcAft>
                <a:spcPts val="0"/>
              </a:spcAft>
              <a:buClr>
                <a:srgbClr val="327A86"/>
              </a:buClr>
              <a:buSzTx/>
              <a:buFont typeface="Arial" panose="020B0604020202020204" pitchFamily="34" charset="0"/>
              <a:buNone/>
              <a:tabLst/>
              <a:defRPr/>
            </a:pPr>
            <a:endParaRPr kumimoji="0" lang="de-DE" altLang="de-DE" sz="2000" b="1" i="0" u="none" strike="noStrike" kern="0" cap="none" spc="0" normalizeH="0" baseline="0" noProof="0" dirty="0">
              <a:ln>
                <a:noFill/>
              </a:ln>
              <a:solidFill>
                <a:schemeClr val="tx1"/>
              </a:solidFill>
              <a:effectLst/>
              <a:uLnTx/>
              <a:uFillTx/>
              <a:latin typeface="Calibri"/>
              <a:ea typeface="+mn-ea"/>
              <a:cs typeface="Calibri"/>
            </a:endParaRPr>
          </a:p>
          <a:p>
            <a:pPr marL="743850" marR="0" lvl="1" indent="-342900" algn="l" defTabSz="914400" rtl="0" eaLnBrk="1" fontAlgn="base" latinLnBrk="0" hangingPunct="1">
              <a:lnSpc>
                <a:spcPct val="100000"/>
              </a:lnSpc>
              <a:spcBef>
                <a:spcPct val="20000"/>
              </a:spcBef>
              <a:spcAft>
                <a:spcPts val="600"/>
              </a:spcAft>
              <a:buClr>
                <a:schemeClr val="tx1"/>
              </a:buClr>
              <a:buSzTx/>
              <a:buFont typeface="+mj-lt"/>
              <a:buAutoNum type="alphaLcParenR"/>
              <a:tabLst/>
              <a:defRPr/>
            </a:pPr>
            <a:r>
              <a:rPr kumimoji="0" lang="de-DE" altLang="de-DE" sz="1800" b="0" i="0" u="none" strike="noStrike" kern="0" cap="none" spc="0" normalizeH="0" baseline="0" noProof="0" dirty="0">
                <a:ln>
                  <a:noFill/>
                </a:ln>
                <a:solidFill>
                  <a:schemeClr val="tx1"/>
                </a:solidFill>
                <a:effectLst/>
                <a:uLnTx/>
                <a:uFillTx/>
                <a:latin typeface="Calibri"/>
                <a:ea typeface="+mn-ea"/>
                <a:cs typeface="Calibri"/>
              </a:rPr>
              <a:t>Wie viele Kinder (Gruppen) konnten die Aufgabe lösen?</a:t>
            </a:r>
          </a:p>
          <a:p>
            <a:pPr marL="743850" marR="0" lvl="1" indent="-342900" algn="l" defTabSz="914400" rtl="0" eaLnBrk="1" fontAlgn="base" latinLnBrk="0" hangingPunct="1">
              <a:lnSpc>
                <a:spcPct val="100000"/>
              </a:lnSpc>
              <a:spcBef>
                <a:spcPct val="20000"/>
              </a:spcBef>
              <a:spcAft>
                <a:spcPts val="600"/>
              </a:spcAft>
              <a:buClr>
                <a:schemeClr val="tx1"/>
              </a:buClr>
              <a:buSzTx/>
              <a:buFont typeface="+mj-lt"/>
              <a:buAutoNum type="alphaLcParenR"/>
              <a:tabLst/>
              <a:defRPr/>
            </a:pPr>
            <a:r>
              <a:rPr kumimoji="0" lang="de-DE" altLang="de-DE" sz="1800" b="0" i="0" u="none" strike="noStrike" kern="0" cap="none" spc="0" normalizeH="0" baseline="0" noProof="0" dirty="0">
                <a:ln>
                  <a:noFill/>
                </a:ln>
                <a:solidFill>
                  <a:schemeClr val="tx1"/>
                </a:solidFill>
                <a:effectLst/>
                <a:uLnTx/>
                <a:uFillTx/>
                <a:latin typeface="Calibri"/>
                <a:ea typeface="+mn-ea"/>
                <a:cs typeface="Calibri"/>
              </a:rPr>
              <a:t>Wie verlief/en bei den Kindern der/die Modellierungsprozess/e?</a:t>
            </a:r>
          </a:p>
          <a:p>
            <a:pPr marL="743850" marR="0" lvl="1" indent="-342900" algn="l" defTabSz="914400" rtl="0" eaLnBrk="1" fontAlgn="base" latinLnBrk="0" hangingPunct="1">
              <a:lnSpc>
                <a:spcPct val="100000"/>
              </a:lnSpc>
              <a:spcBef>
                <a:spcPct val="20000"/>
              </a:spcBef>
              <a:spcAft>
                <a:spcPts val="600"/>
              </a:spcAft>
              <a:buClr>
                <a:schemeClr val="tx1"/>
              </a:buClr>
              <a:buSzTx/>
              <a:buFont typeface="+mj-lt"/>
              <a:buAutoNum type="alphaLcParenR"/>
              <a:tabLst/>
              <a:defRPr/>
            </a:pPr>
            <a:r>
              <a:rPr kumimoji="0" lang="de-DE" altLang="de-DE" sz="1800" b="0" i="0" u="none" strike="noStrike" kern="0" cap="none" spc="0" normalizeH="0" baseline="0" noProof="0" dirty="0">
                <a:ln>
                  <a:noFill/>
                </a:ln>
                <a:solidFill>
                  <a:schemeClr val="tx1"/>
                </a:solidFill>
                <a:effectLst/>
                <a:uLnTx/>
                <a:uFillTx/>
                <a:latin typeface="Calibri"/>
                <a:ea typeface="+mn-ea"/>
                <a:cs typeface="Calibri"/>
              </a:rPr>
              <a:t>Was gelang gut und wo gab es Probleme?</a:t>
            </a:r>
          </a:p>
          <a:p>
            <a:pPr marL="743850" marR="0" lvl="1" indent="-342900" algn="l" defTabSz="914400" rtl="0" eaLnBrk="1" fontAlgn="base" latinLnBrk="0" hangingPunct="1">
              <a:lnSpc>
                <a:spcPct val="100000"/>
              </a:lnSpc>
              <a:spcBef>
                <a:spcPct val="20000"/>
              </a:spcBef>
              <a:spcAft>
                <a:spcPts val="0"/>
              </a:spcAft>
              <a:buClr>
                <a:schemeClr val="tx1"/>
              </a:buClr>
              <a:buSzTx/>
              <a:buFont typeface="+mj-lt"/>
              <a:buAutoNum type="alphaLcParenR"/>
              <a:tabLst/>
              <a:defRPr/>
            </a:pPr>
            <a:r>
              <a:rPr kumimoji="0" lang="de-DE" altLang="de-DE" sz="1800" b="0" i="0" u="none" strike="noStrike" kern="0" cap="none" spc="0" normalizeH="0" baseline="0" noProof="0" dirty="0">
                <a:ln>
                  <a:noFill/>
                </a:ln>
                <a:solidFill>
                  <a:schemeClr val="tx1"/>
                </a:solidFill>
                <a:effectLst/>
                <a:uLnTx/>
                <a:uFillTx/>
                <a:latin typeface="Calibri"/>
                <a:ea typeface="+mn-ea"/>
                <a:cs typeface="Calibri"/>
              </a:rPr>
              <a:t>In welcher Phase des Modellierungsprozesses traten besondere Schwierigkeiten auf? Welche</a:t>
            </a:r>
            <a:r>
              <a:rPr kumimoji="0" lang="de-DE" altLang="de-DE" sz="1800" b="0" i="0" u="none" strike="noStrike" kern="0" cap="none" spc="0" normalizeH="0" noProof="0" dirty="0">
                <a:ln>
                  <a:noFill/>
                </a:ln>
                <a:solidFill>
                  <a:schemeClr val="tx1"/>
                </a:solidFill>
                <a:effectLst/>
                <a:uLnTx/>
                <a:uFillTx/>
                <a:latin typeface="Calibri"/>
                <a:ea typeface="+mn-ea"/>
                <a:cs typeface="Calibri"/>
              </a:rPr>
              <a:t> </a:t>
            </a:r>
            <a:r>
              <a:rPr kumimoji="0" lang="de-DE" altLang="de-DE" sz="1800" b="0" i="0" u="none" strike="noStrike" kern="0" cap="none" spc="0" normalizeH="0" baseline="0" noProof="0" dirty="0">
                <a:ln>
                  <a:noFill/>
                </a:ln>
                <a:solidFill>
                  <a:schemeClr val="tx1"/>
                </a:solidFill>
                <a:effectLst/>
                <a:uLnTx/>
                <a:uFillTx/>
                <a:latin typeface="Calibri"/>
                <a:ea typeface="+mn-ea"/>
                <a:cs typeface="Calibri"/>
              </a:rPr>
              <a:t>waren es?  </a:t>
            </a:r>
          </a:p>
          <a:p>
            <a:pPr marL="743850" marR="0" lvl="1" indent="-342900" algn="l" defTabSz="914400" rtl="0" eaLnBrk="1" fontAlgn="base" latinLnBrk="0" hangingPunct="1">
              <a:lnSpc>
                <a:spcPct val="100000"/>
              </a:lnSpc>
              <a:spcBef>
                <a:spcPct val="20000"/>
              </a:spcBef>
              <a:spcAft>
                <a:spcPts val="0"/>
              </a:spcAft>
              <a:buClr>
                <a:schemeClr val="tx1"/>
              </a:buClr>
              <a:buSzTx/>
              <a:buFont typeface="+mj-lt"/>
              <a:buAutoNum type="alphaLcParenR"/>
              <a:tabLst/>
              <a:defRPr/>
            </a:pPr>
            <a:r>
              <a:rPr kumimoji="0" lang="de-DE" altLang="de-DE" sz="1800" b="0" i="0" u="none" strike="noStrike" kern="0" cap="none" spc="0" normalizeH="0" baseline="0" noProof="0" dirty="0">
                <a:ln>
                  <a:noFill/>
                </a:ln>
                <a:solidFill>
                  <a:schemeClr val="tx1"/>
                </a:solidFill>
                <a:effectLst/>
                <a:uLnTx/>
                <a:uFillTx/>
                <a:latin typeface="Calibri"/>
                <a:ea typeface="+mn-ea"/>
                <a:cs typeface="Calibri"/>
              </a:rPr>
              <a:t>Wie viele Kinder konnten mit der Aufgabe nichts anfangen? Kennen Sie dafür die Ursachen?</a:t>
            </a:r>
          </a:p>
          <a:p>
            <a:pPr marL="743850" marR="0" lvl="1" indent="-342900" algn="l" defTabSz="914400" rtl="0" eaLnBrk="1" fontAlgn="base" latinLnBrk="0" hangingPunct="1">
              <a:lnSpc>
                <a:spcPct val="100000"/>
              </a:lnSpc>
              <a:spcBef>
                <a:spcPct val="20000"/>
              </a:spcBef>
              <a:spcAft>
                <a:spcPts val="600"/>
              </a:spcAft>
              <a:buClr>
                <a:schemeClr val="tx1"/>
              </a:buClr>
              <a:buSzTx/>
              <a:buFont typeface="+mj-lt"/>
              <a:buAutoNum type="alphaLcParenR"/>
              <a:tabLst/>
              <a:defRPr/>
            </a:pPr>
            <a:r>
              <a:rPr lang="de-DE" altLang="de-DE" sz="1800" kern="0" dirty="0">
                <a:latin typeface="Calibri"/>
                <a:ea typeface="+mn-ea"/>
                <a:cs typeface="Calibri"/>
              </a:rPr>
              <a:t>In welchem Zusammenhang haben Sie welche Hilfe  Kindern gegeben?</a:t>
            </a:r>
            <a:endParaRPr kumimoji="0" lang="de-DE" altLang="de-DE" sz="1800" b="0" i="0" u="none" strike="noStrike" kern="0" cap="none" spc="0" normalizeH="0" baseline="0" noProof="0" dirty="0">
              <a:ln>
                <a:noFill/>
              </a:ln>
              <a:solidFill>
                <a:schemeClr val="tx1"/>
              </a:solidFill>
              <a:effectLst/>
              <a:uLnTx/>
              <a:uFillTx/>
              <a:latin typeface="Calibri"/>
              <a:ea typeface="+mn-ea"/>
              <a:cs typeface="Calibri"/>
            </a:endParaRPr>
          </a:p>
        </p:txBody>
      </p:sp>
      <p:sp>
        <p:nvSpPr>
          <p:cNvPr id="3" name="Titel 2"/>
          <p:cNvSpPr>
            <a:spLocks noGrp="1"/>
          </p:cNvSpPr>
          <p:nvPr>
            <p:ph type="title"/>
          </p:nvPr>
        </p:nvSpPr>
        <p:spPr/>
        <p:txBody>
          <a:bodyPr>
            <a:noAutofit/>
          </a:bodyPr>
          <a:lstStyle/>
          <a:p>
            <a:pPr lvl="0"/>
            <a:br>
              <a:rPr lang="de-DE" dirty="0">
                <a:solidFill>
                  <a:schemeClr val="accent1"/>
                </a:solidFill>
                <a:latin typeface="Calibri" pitchFamily="34" charset="0"/>
              </a:rPr>
            </a:br>
            <a:r>
              <a:rPr lang="de-DE" dirty="0">
                <a:solidFill>
                  <a:schemeClr val="accent1"/>
                </a:solidFill>
                <a:latin typeface="Calibri" pitchFamily="34" charset="0"/>
              </a:rPr>
              <a:t>Praxisphase – fachlicher/fachdidaktischer Auftrag </a:t>
            </a:r>
            <a:br>
              <a:rPr lang="de-DE" dirty="0"/>
            </a:br>
            <a:endParaRPr lang="de-DE" dirty="0"/>
          </a:p>
        </p:txBody>
      </p:sp>
      <p:pic>
        <p:nvPicPr>
          <p:cNvPr id="9" name="Grafik 8" descr="Folie 27.jpg"/>
          <p:cNvPicPr>
            <a:picLocks noChangeAspect="1"/>
          </p:cNvPicPr>
          <p:nvPr/>
        </p:nvPicPr>
        <p:blipFill>
          <a:blip r:embed="rId3"/>
          <a:stretch>
            <a:fillRect/>
          </a:stretch>
        </p:blipFill>
        <p:spPr>
          <a:xfrm>
            <a:off x="6156176" y="1052736"/>
            <a:ext cx="2771800" cy="2078850"/>
          </a:xfrm>
          <a:prstGeom prst="rect">
            <a:avLst/>
          </a:prstGeom>
          <a:ln>
            <a:solidFill>
              <a:srgbClr val="327A86"/>
            </a:solidFill>
          </a:ln>
        </p:spPr>
      </p:pic>
    </p:spTree>
    <p:extLst>
      <p:ext uri="{BB962C8B-B14F-4D97-AF65-F5344CB8AC3E}">
        <p14:creationId xmlns:p14="http://schemas.microsoft.com/office/powerpoint/2010/main" val="127637247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a:xfrm>
            <a:off x="0" y="404664"/>
            <a:ext cx="9144000" cy="490861"/>
          </a:xfrm>
        </p:spPr>
        <p:txBody>
          <a:bodyPr>
            <a:noAutofit/>
          </a:bodyPr>
          <a:lstStyle/>
          <a:p>
            <a:pPr algn="ctr"/>
            <a:r>
              <a:rPr lang="de-DE" dirty="0"/>
              <a:t>Zusammenarbeit mit anderen Mathematiklehrenden ausgestalten</a:t>
            </a:r>
            <a:endParaRPr lang="de-DE" b="0" dirty="0"/>
          </a:p>
        </p:txBody>
      </p:sp>
      <p:pic>
        <p:nvPicPr>
          <p:cNvPr id="65539" name="Inhaltsplatzhalter 4" descr="Tandem 2.bmp"/>
          <p:cNvPicPr>
            <a:picLocks noGrp="1" noChangeAspect="1"/>
          </p:cNvPicPr>
          <p:nvPr>
            <p:ph idx="1"/>
          </p:nvPr>
        </p:nvPicPr>
        <p:blipFill>
          <a:blip r:embed="rId3"/>
          <a:stretch>
            <a:fillRect/>
          </a:stretch>
        </p:blipFill>
        <p:spPr>
          <a:xfrm>
            <a:off x="773906" y="1829594"/>
            <a:ext cx="7524750" cy="3990975"/>
          </a:xfrm>
        </p:spPr>
      </p:pic>
      <p:sp>
        <p:nvSpPr>
          <p:cNvPr id="7" name="Textfeld 6"/>
          <p:cNvSpPr txBox="1"/>
          <p:nvPr/>
        </p:nvSpPr>
        <p:spPr>
          <a:xfrm>
            <a:off x="6876256" y="6453336"/>
            <a:ext cx="1991251" cy="246221"/>
          </a:xfrm>
          <a:prstGeom prst="rect">
            <a:avLst/>
          </a:prstGeom>
          <a:noFill/>
        </p:spPr>
        <p:txBody>
          <a:bodyPr wrap="none" rtlCol="0">
            <a:spAutoFit/>
          </a:bodyPr>
          <a:lstStyle/>
          <a:p>
            <a:r>
              <a:rPr lang="de-DE" sz="1000" dirty="0">
                <a:latin typeface="Calibri" panose="020F0502020204030204" pitchFamily="34" charset="0"/>
              </a:rPr>
              <a:t>Grafiken: Elke </a:t>
            </a:r>
            <a:r>
              <a:rPr lang="de-DE" sz="1000" dirty="0" err="1">
                <a:latin typeface="Calibri" panose="020F0502020204030204" pitchFamily="34" charset="0"/>
              </a:rPr>
              <a:t>Binner</a:t>
            </a:r>
            <a:r>
              <a:rPr lang="de-DE" sz="1000" dirty="0">
                <a:latin typeface="Calibri" panose="020F0502020204030204" pitchFamily="34" charset="0"/>
              </a:rPr>
              <a:t> für das DZLM</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z="2500" dirty="0"/>
              <a:t>Überblick über alle vier Bausteine im Modul</a:t>
            </a:r>
          </a:p>
        </p:txBody>
      </p:sp>
      <p:graphicFrame>
        <p:nvGraphicFramePr>
          <p:cNvPr id="12" name="Tabelle 11"/>
          <p:cNvGraphicFramePr>
            <a:graphicFrameLocks noGrp="1"/>
          </p:cNvGraphicFramePr>
          <p:nvPr>
            <p:extLst>
              <p:ext uri="{D42A27DB-BD31-4B8C-83A1-F6EECF244321}">
                <p14:modId xmlns:p14="http://schemas.microsoft.com/office/powerpoint/2010/main" val="2927989489"/>
              </p:ext>
            </p:extLst>
          </p:nvPr>
        </p:nvGraphicFramePr>
        <p:xfrm>
          <a:off x="2195736" y="1052736"/>
          <a:ext cx="6552728" cy="5544616"/>
        </p:xfrm>
        <a:graphic>
          <a:graphicData uri="http://schemas.openxmlformats.org/drawingml/2006/table">
            <a:tbl>
              <a:tblPr/>
              <a:tblGrid>
                <a:gridCol w="772919">
                  <a:extLst>
                    <a:ext uri="{9D8B030D-6E8A-4147-A177-3AD203B41FA5}">
                      <a16:colId xmlns:a16="http://schemas.microsoft.com/office/drawing/2014/main" val="20000"/>
                    </a:ext>
                  </a:extLst>
                </a:gridCol>
                <a:gridCol w="5779809">
                  <a:extLst>
                    <a:ext uri="{9D8B030D-6E8A-4147-A177-3AD203B41FA5}">
                      <a16:colId xmlns:a16="http://schemas.microsoft.com/office/drawing/2014/main" val="20001"/>
                    </a:ext>
                  </a:extLst>
                </a:gridCol>
              </a:tblGrid>
              <a:tr h="240684">
                <a:tc>
                  <a:txBody>
                    <a:bodyPr/>
                    <a:lstStyle/>
                    <a:p>
                      <a:pPr>
                        <a:lnSpc>
                          <a:spcPts val="1200"/>
                        </a:lnSpc>
                        <a:spcAft>
                          <a:spcPts val="0"/>
                        </a:spcAft>
                      </a:pPr>
                      <a:endParaRPr lang="de-DE" sz="900" b="1" dirty="0">
                        <a:latin typeface="Calibri"/>
                        <a:ea typeface="Times New Roman"/>
                        <a:cs typeface="Times New Roman"/>
                      </a:endParaRPr>
                    </a:p>
                  </a:txBody>
                  <a:tcPr marL="0" marR="0" marT="0" marB="0">
                    <a:lnL>
                      <a:noFill/>
                    </a:lnL>
                    <a:lnR>
                      <a:noFill/>
                    </a:lnR>
                    <a:lnT>
                      <a:noFill/>
                    </a:lnT>
                    <a:lnB>
                      <a:noFill/>
                    </a:lnB>
                  </a:tcPr>
                </a:tc>
                <a:tc>
                  <a:txBody>
                    <a:bodyPr/>
                    <a:lstStyle/>
                    <a:p>
                      <a:pPr>
                        <a:lnSpc>
                          <a:spcPts val="1200"/>
                        </a:lnSpc>
                        <a:spcAft>
                          <a:spcPts val="0"/>
                        </a:spcAft>
                      </a:pPr>
                      <a:endParaRPr lang="de-DE" sz="900" b="1" dirty="0">
                        <a:latin typeface="Calibri"/>
                        <a:ea typeface="Times New Roman"/>
                        <a:cs typeface="Times New Roman"/>
                      </a:endParaRPr>
                    </a:p>
                  </a:txBody>
                  <a:tcPr marL="130688" marR="130688" marT="0" marB="0">
                    <a:lnL>
                      <a:noFill/>
                    </a:lnL>
                    <a:lnR>
                      <a:noFill/>
                    </a:lnR>
                    <a:lnT>
                      <a:noFill/>
                    </a:lnT>
                    <a:lnB>
                      <a:noFill/>
                    </a:lnB>
                  </a:tcPr>
                </a:tc>
                <a:extLst>
                  <a:ext uri="{0D108BD9-81ED-4DB2-BD59-A6C34878D82A}">
                    <a16:rowId xmlns:a16="http://schemas.microsoft.com/office/drawing/2014/main" val="10000"/>
                  </a:ext>
                </a:extLst>
              </a:tr>
              <a:tr h="358267">
                <a:tc>
                  <a:txBody>
                    <a:bodyPr/>
                    <a:lstStyle/>
                    <a:p>
                      <a:pPr algn="ctr">
                        <a:lnSpc>
                          <a:spcPts val="1200"/>
                        </a:lnSpc>
                        <a:spcAft>
                          <a:spcPts val="0"/>
                        </a:spcAft>
                      </a:pPr>
                      <a:endParaRPr lang="de-DE" sz="400" b="1" dirty="0">
                        <a:solidFill>
                          <a:srgbClr val="327A86"/>
                        </a:solidFill>
                        <a:latin typeface="Calibri"/>
                        <a:ea typeface="Times New Roman"/>
                        <a:cs typeface="Times New Roman"/>
                      </a:endParaRPr>
                    </a:p>
                  </a:txBody>
                  <a:tcPr marL="0" marR="0" marT="0" marB="0">
                    <a:lnL>
                      <a:noFill/>
                    </a:lnL>
                    <a:lnR>
                      <a:noFill/>
                    </a:lnR>
                    <a:lnT>
                      <a:noFill/>
                    </a:lnT>
                    <a:lnB>
                      <a:noFill/>
                    </a:lnB>
                  </a:tcPr>
                </a:tc>
                <a:tc>
                  <a:txBody>
                    <a:bodyPr/>
                    <a:lstStyle/>
                    <a:p>
                      <a:pPr>
                        <a:lnSpc>
                          <a:spcPts val="1200"/>
                        </a:lnSpc>
                        <a:spcAft>
                          <a:spcPts val="0"/>
                        </a:spcAft>
                      </a:pPr>
                      <a:r>
                        <a:rPr lang="de-DE" sz="1400" b="1" dirty="0">
                          <a:latin typeface="Calibri"/>
                          <a:ea typeface="Times New Roman"/>
                          <a:cs typeface="Times New Roman"/>
                        </a:rPr>
                        <a:t>Baustein 1 | Ziele und Funktionen des Sachrechnens</a:t>
                      </a:r>
                    </a:p>
                  </a:txBody>
                  <a:tcPr marL="130688" marR="130688" marT="0" marB="0">
                    <a:lnL>
                      <a:noFill/>
                    </a:lnL>
                    <a:lnR>
                      <a:noFill/>
                    </a:lnR>
                    <a:lnT>
                      <a:noFill/>
                    </a:lnT>
                    <a:lnB>
                      <a:noFill/>
                    </a:lnB>
                  </a:tcPr>
                </a:tc>
                <a:extLst>
                  <a:ext uri="{0D108BD9-81ED-4DB2-BD59-A6C34878D82A}">
                    <a16:rowId xmlns:a16="http://schemas.microsoft.com/office/drawing/2014/main" val="10001"/>
                  </a:ext>
                </a:extLst>
              </a:tr>
              <a:tr h="1026775">
                <a:tc>
                  <a:txBody>
                    <a:bodyPr/>
                    <a:lstStyle/>
                    <a:p>
                      <a:pPr algn="ctr">
                        <a:lnSpc>
                          <a:spcPts val="1200"/>
                        </a:lnSpc>
                        <a:spcAft>
                          <a:spcPts val="0"/>
                        </a:spcAft>
                      </a:pPr>
                      <a:endParaRPr lang="de-DE" sz="2000" b="0" dirty="0">
                        <a:solidFill>
                          <a:srgbClr val="F8B44F"/>
                        </a:solidFill>
                        <a:latin typeface="Calibri"/>
                        <a:ea typeface="Times New Roman"/>
                        <a:cs typeface="Times New Roman"/>
                      </a:endParaRPr>
                    </a:p>
                  </a:txBody>
                  <a:tcPr marL="0" marR="0" marT="0" marB="0">
                    <a:lnL>
                      <a:noFill/>
                    </a:lnL>
                    <a:lnR>
                      <a:noFill/>
                    </a:lnR>
                    <a:lnT>
                      <a:noFill/>
                    </a:lnT>
                    <a:lnB>
                      <a:noFill/>
                    </a:lnB>
                  </a:tcPr>
                </a:tc>
                <a:tc>
                  <a:txBody>
                    <a:bodyPr/>
                    <a:lstStyle/>
                    <a:p>
                      <a:pPr algn="l">
                        <a:lnSpc>
                          <a:spcPts val="1200"/>
                        </a:lnSpc>
                        <a:spcAft>
                          <a:spcPts val="0"/>
                        </a:spcAft>
                      </a:pPr>
                      <a:r>
                        <a:rPr lang="de-DE" sz="1400" b="1" dirty="0">
                          <a:latin typeface="Calibri"/>
                          <a:ea typeface="Times New Roman"/>
                          <a:cs typeface="Times New Roman"/>
                        </a:rPr>
                        <a:t>Distanzphase</a:t>
                      </a:r>
                    </a:p>
                    <a:p>
                      <a:pPr marL="144145" indent="-144145" algn="l">
                        <a:lnSpc>
                          <a:spcPts val="1200"/>
                        </a:lnSpc>
                        <a:spcAft>
                          <a:spcPts val="0"/>
                        </a:spcAft>
                      </a:pPr>
                      <a:r>
                        <a:rPr lang="de-DE" sz="1200" dirty="0">
                          <a:solidFill>
                            <a:srgbClr val="000000"/>
                          </a:solidFill>
                          <a:latin typeface="Calibri"/>
                          <a:ea typeface="Times New Roman"/>
                          <a:cs typeface="Times New Roman"/>
                        </a:rPr>
                        <a:t>Selbststudium/Nacharbeit: Selbstlernplattform </a:t>
                      </a:r>
                      <a:r>
                        <a:rPr lang="de-DE" sz="1200" i="1" dirty="0" err="1">
                          <a:solidFill>
                            <a:srgbClr val="000000"/>
                          </a:solidFill>
                          <a:latin typeface="Calibri"/>
                          <a:ea typeface="Times New Roman"/>
                          <a:cs typeface="Times New Roman"/>
                        </a:rPr>
                        <a:t>primakom</a:t>
                      </a:r>
                      <a:r>
                        <a:rPr lang="de-DE" sz="1200" dirty="0">
                          <a:solidFill>
                            <a:srgbClr val="000000"/>
                          </a:solidFill>
                          <a:latin typeface="Calibri"/>
                          <a:ea typeface="Times New Roman"/>
                          <a:cs typeface="Times New Roman"/>
                        </a:rPr>
                        <a:t>, Auftrag für</a:t>
                      </a:r>
                    </a:p>
                    <a:p>
                      <a:pPr marL="144145" indent="-144145" algn="l">
                        <a:lnSpc>
                          <a:spcPts val="1200"/>
                        </a:lnSpc>
                        <a:spcAft>
                          <a:spcPts val="0"/>
                        </a:spcAft>
                      </a:pPr>
                      <a:r>
                        <a:rPr lang="de-DE" sz="1200" dirty="0">
                          <a:solidFill>
                            <a:srgbClr val="000000"/>
                          </a:solidFill>
                          <a:latin typeface="Calibri"/>
                          <a:ea typeface="Times New Roman"/>
                          <a:cs typeface="Times New Roman"/>
                        </a:rPr>
                        <a:t>fachliche Vertiefung </a:t>
                      </a:r>
                    </a:p>
                    <a:p>
                      <a:pPr marL="144145" indent="-144145" algn="l">
                        <a:lnSpc>
                          <a:spcPts val="1200"/>
                        </a:lnSpc>
                        <a:spcAft>
                          <a:spcPts val="0"/>
                        </a:spcAft>
                      </a:pPr>
                      <a:r>
                        <a:rPr lang="de-DE" sz="1200" dirty="0">
                          <a:solidFill>
                            <a:srgbClr val="000000"/>
                          </a:solidFill>
                          <a:latin typeface="Calibri"/>
                          <a:ea typeface="Times New Roman"/>
                          <a:cs typeface="Times New Roman"/>
                        </a:rPr>
                        <a:t>Unterrichtserprobung (auch kollegiale Hospitation): Dokumentation in einem</a:t>
                      </a:r>
                    </a:p>
                    <a:p>
                      <a:pPr marL="144145" indent="-144145" algn="l">
                        <a:lnSpc>
                          <a:spcPts val="1200"/>
                        </a:lnSpc>
                        <a:spcAft>
                          <a:spcPts val="0"/>
                        </a:spcAft>
                      </a:pPr>
                      <a:r>
                        <a:rPr lang="de-DE" sz="1200" dirty="0">
                          <a:solidFill>
                            <a:srgbClr val="000000"/>
                          </a:solidFill>
                          <a:latin typeface="Calibri"/>
                          <a:ea typeface="Times New Roman"/>
                          <a:cs typeface="Times New Roman"/>
                        </a:rPr>
                        <a:t>Erfahrungsbericht</a:t>
                      </a:r>
                    </a:p>
                  </a:txBody>
                  <a:tcPr marL="130688" marR="130688" marT="0" marB="0">
                    <a:lnL>
                      <a:noFill/>
                    </a:lnL>
                    <a:lnR>
                      <a:noFill/>
                    </a:lnR>
                    <a:lnT>
                      <a:noFill/>
                    </a:lnT>
                    <a:lnB>
                      <a:noFill/>
                    </a:lnB>
                  </a:tcPr>
                </a:tc>
                <a:extLst>
                  <a:ext uri="{0D108BD9-81ED-4DB2-BD59-A6C34878D82A}">
                    <a16:rowId xmlns:a16="http://schemas.microsoft.com/office/drawing/2014/main" val="10002"/>
                  </a:ext>
                </a:extLst>
              </a:tr>
              <a:tr h="427823">
                <a:tc>
                  <a:txBody>
                    <a:bodyPr/>
                    <a:lstStyle/>
                    <a:p>
                      <a:pPr algn="ctr">
                        <a:lnSpc>
                          <a:spcPts val="1200"/>
                        </a:lnSpc>
                        <a:spcAft>
                          <a:spcPts val="0"/>
                        </a:spcAft>
                      </a:pPr>
                      <a:endParaRPr lang="de-DE" sz="400" b="0">
                        <a:solidFill>
                          <a:srgbClr val="F8B44F"/>
                        </a:solidFill>
                        <a:latin typeface="Calibri"/>
                        <a:ea typeface="Times New Roman"/>
                        <a:cs typeface="Times New Roman"/>
                      </a:endParaRPr>
                    </a:p>
                  </a:txBody>
                  <a:tcPr marL="0" marR="0" marT="0" marB="0">
                    <a:lnL>
                      <a:noFill/>
                    </a:lnL>
                    <a:lnR>
                      <a:noFill/>
                    </a:lnR>
                    <a:lnT>
                      <a:noFill/>
                    </a:lnT>
                    <a:lnB>
                      <a:noFill/>
                    </a:lnB>
                  </a:tcPr>
                </a:tc>
                <a:tc>
                  <a:txBody>
                    <a:bodyPr/>
                    <a:lstStyle/>
                    <a:p>
                      <a:pPr>
                        <a:lnSpc>
                          <a:spcPts val="1200"/>
                        </a:lnSpc>
                        <a:spcAft>
                          <a:spcPts val="0"/>
                        </a:spcAft>
                      </a:pPr>
                      <a:r>
                        <a:rPr lang="de-DE" sz="1400" b="1" dirty="0">
                          <a:latin typeface="Calibri"/>
                          <a:ea typeface="Times New Roman"/>
                          <a:cs typeface="Times New Roman"/>
                        </a:rPr>
                        <a:t>Baustein 2 | Zum Ablauf und zur Begleitung von Modellierungsprozessen</a:t>
                      </a:r>
                    </a:p>
                  </a:txBody>
                  <a:tcPr marL="130688" marR="130688" marT="0" marB="0">
                    <a:lnL>
                      <a:noFill/>
                    </a:lnL>
                    <a:lnR>
                      <a:noFill/>
                    </a:lnR>
                    <a:lnT>
                      <a:noFill/>
                    </a:lnT>
                    <a:lnB>
                      <a:noFill/>
                    </a:lnB>
                  </a:tcPr>
                </a:tc>
                <a:extLst>
                  <a:ext uri="{0D108BD9-81ED-4DB2-BD59-A6C34878D82A}">
                    <a16:rowId xmlns:a16="http://schemas.microsoft.com/office/drawing/2014/main" val="10003"/>
                  </a:ext>
                </a:extLst>
              </a:tr>
              <a:tr h="1203422">
                <a:tc>
                  <a:txBody>
                    <a:bodyPr/>
                    <a:lstStyle/>
                    <a:p>
                      <a:pPr algn="ctr">
                        <a:lnSpc>
                          <a:spcPts val="1200"/>
                        </a:lnSpc>
                        <a:spcAft>
                          <a:spcPts val="0"/>
                        </a:spcAft>
                      </a:pPr>
                      <a:endParaRPr lang="de-DE" sz="400" b="0" dirty="0">
                        <a:latin typeface="Calibri"/>
                        <a:ea typeface="Times New Roman"/>
                        <a:cs typeface="Times New Roman"/>
                      </a:endParaRPr>
                    </a:p>
                  </a:txBody>
                  <a:tcPr marL="0" marR="0" marT="0" marB="0">
                    <a:lnL>
                      <a:noFill/>
                    </a:lnL>
                    <a:lnR>
                      <a:noFill/>
                    </a:lnR>
                    <a:lnT>
                      <a:noFill/>
                    </a:lnT>
                    <a:lnB>
                      <a:noFill/>
                    </a:lnB>
                  </a:tcPr>
                </a:tc>
                <a:tc>
                  <a:txBody>
                    <a:bodyPr/>
                    <a:lstStyle/>
                    <a:p>
                      <a:pPr>
                        <a:lnSpc>
                          <a:spcPts val="1200"/>
                        </a:lnSpc>
                        <a:spcAft>
                          <a:spcPts val="0"/>
                        </a:spcAft>
                      </a:pPr>
                      <a:r>
                        <a:rPr lang="de-DE" sz="1400" b="1" dirty="0">
                          <a:latin typeface="Calibri"/>
                          <a:ea typeface="Times New Roman"/>
                          <a:cs typeface="Times New Roman"/>
                        </a:rPr>
                        <a:t>Distanzphase</a:t>
                      </a:r>
                    </a:p>
                    <a:p>
                      <a:pPr marL="144145" indent="-144145" algn="l">
                        <a:lnSpc>
                          <a:spcPts val="1200"/>
                        </a:lnSpc>
                        <a:spcAft>
                          <a:spcPts val="0"/>
                        </a:spcAft>
                      </a:pPr>
                      <a:r>
                        <a:rPr lang="de-DE" sz="1200" dirty="0">
                          <a:solidFill>
                            <a:srgbClr val="000000"/>
                          </a:solidFill>
                          <a:latin typeface="Calibri"/>
                          <a:ea typeface="Times New Roman"/>
                          <a:cs typeface="Times New Roman"/>
                        </a:rPr>
                        <a:t>Selbststudium/Nacharbeit: Selbstlernplattform </a:t>
                      </a:r>
                      <a:r>
                        <a:rPr lang="de-DE" sz="1200" i="1" dirty="0" err="1">
                          <a:solidFill>
                            <a:srgbClr val="000000"/>
                          </a:solidFill>
                          <a:latin typeface="Calibri"/>
                          <a:ea typeface="Times New Roman"/>
                          <a:cs typeface="Times New Roman"/>
                        </a:rPr>
                        <a:t>primakom</a:t>
                      </a:r>
                      <a:r>
                        <a:rPr lang="de-DE" sz="1200" dirty="0">
                          <a:solidFill>
                            <a:srgbClr val="000000"/>
                          </a:solidFill>
                          <a:latin typeface="Calibri"/>
                          <a:ea typeface="Times New Roman"/>
                          <a:cs typeface="Times New Roman"/>
                        </a:rPr>
                        <a:t>, Auftrag für fachliche</a:t>
                      </a:r>
                    </a:p>
                    <a:p>
                      <a:pPr marL="144145" indent="-144145" algn="l">
                        <a:lnSpc>
                          <a:spcPts val="1200"/>
                        </a:lnSpc>
                        <a:spcAft>
                          <a:spcPts val="0"/>
                        </a:spcAft>
                      </a:pPr>
                      <a:r>
                        <a:rPr lang="de-DE" sz="1200" dirty="0">
                          <a:solidFill>
                            <a:srgbClr val="000000"/>
                          </a:solidFill>
                          <a:latin typeface="Calibri"/>
                          <a:ea typeface="Times New Roman"/>
                          <a:cs typeface="Times New Roman"/>
                        </a:rPr>
                        <a:t>Vertiefung </a:t>
                      </a:r>
                    </a:p>
                    <a:p>
                      <a:pPr marL="144145" indent="-144145" algn="l">
                        <a:lnSpc>
                          <a:spcPts val="1200"/>
                        </a:lnSpc>
                        <a:spcAft>
                          <a:spcPts val="0"/>
                        </a:spcAft>
                      </a:pPr>
                      <a:r>
                        <a:rPr lang="de-DE" sz="1200" dirty="0">
                          <a:solidFill>
                            <a:srgbClr val="000000"/>
                          </a:solidFill>
                          <a:latin typeface="Calibri"/>
                          <a:ea typeface="Times New Roman"/>
                          <a:cs typeface="Times New Roman"/>
                        </a:rPr>
                        <a:t>Erproben und Adaptieren der zuvor vermittelten Konzepte für den eigenen Unterricht:</a:t>
                      </a:r>
                    </a:p>
                    <a:p>
                      <a:pPr marL="144145" indent="-144145" algn="l">
                        <a:lnSpc>
                          <a:spcPts val="1200"/>
                        </a:lnSpc>
                        <a:spcAft>
                          <a:spcPts val="0"/>
                        </a:spcAft>
                      </a:pPr>
                      <a:r>
                        <a:rPr lang="de-DE" sz="1200" dirty="0">
                          <a:solidFill>
                            <a:srgbClr val="000000"/>
                          </a:solidFill>
                          <a:latin typeface="Calibri"/>
                          <a:ea typeface="Times New Roman"/>
                          <a:cs typeface="Times New Roman"/>
                        </a:rPr>
                        <a:t>Dokumentation in einem Erfahrungsbericht</a:t>
                      </a:r>
                    </a:p>
                  </a:txBody>
                  <a:tcPr marL="130688" marR="130688" marT="0" marB="0">
                    <a:lnL>
                      <a:noFill/>
                    </a:lnL>
                    <a:lnR>
                      <a:noFill/>
                    </a:lnR>
                    <a:lnT>
                      <a:noFill/>
                    </a:lnT>
                    <a:lnB>
                      <a:noFill/>
                    </a:lnB>
                  </a:tcPr>
                </a:tc>
                <a:extLst>
                  <a:ext uri="{0D108BD9-81ED-4DB2-BD59-A6C34878D82A}">
                    <a16:rowId xmlns:a16="http://schemas.microsoft.com/office/drawing/2014/main" val="10004"/>
                  </a:ext>
                </a:extLst>
              </a:tr>
              <a:tr h="422304">
                <a:tc>
                  <a:txBody>
                    <a:bodyPr/>
                    <a:lstStyle/>
                    <a:p>
                      <a:pPr algn="ctr">
                        <a:lnSpc>
                          <a:spcPts val="1200"/>
                        </a:lnSpc>
                        <a:spcAft>
                          <a:spcPts val="0"/>
                        </a:spcAft>
                      </a:pPr>
                      <a:endParaRPr lang="de-DE" sz="400" b="1">
                        <a:solidFill>
                          <a:srgbClr val="F8B44F"/>
                        </a:solidFill>
                        <a:latin typeface="Calibri"/>
                        <a:ea typeface="Times New Roman"/>
                        <a:cs typeface="Times New Roman"/>
                      </a:endParaRPr>
                    </a:p>
                  </a:txBody>
                  <a:tcPr marL="0" marR="0" marT="0" marB="0">
                    <a:lnL>
                      <a:noFill/>
                    </a:lnL>
                    <a:lnR>
                      <a:noFill/>
                    </a:lnR>
                    <a:lnT>
                      <a:noFill/>
                    </a:lnT>
                    <a:lnB>
                      <a:noFill/>
                    </a:lnB>
                  </a:tcPr>
                </a:tc>
                <a:tc>
                  <a:txBody>
                    <a:bodyPr/>
                    <a:lstStyle/>
                    <a:p>
                      <a:pPr>
                        <a:lnSpc>
                          <a:spcPts val="1200"/>
                        </a:lnSpc>
                        <a:spcAft>
                          <a:spcPts val="0"/>
                        </a:spcAft>
                      </a:pPr>
                      <a:r>
                        <a:rPr lang="de-DE" sz="1400" b="1" dirty="0">
                          <a:latin typeface="Calibri"/>
                          <a:ea typeface="Times New Roman"/>
                          <a:cs typeface="Times New Roman"/>
                        </a:rPr>
                        <a:t>Baustein 3 | Prozessbezogenen Kompetenzen – Schwerpunkt Problemlösen </a:t>
                      </a:r>
                    </a:p>
                  </a:txBody>
                  <a:tcPr marL="130688" marR="130688" marT="0" marB="0">
                    <a:lnL>
                      <a:noFill/>
                    </a:lnL>
                    <a:lnR>
                      <a:noFill/>
                    </a:lnR>
                    <a:lnT>
                      <a:noFill/>
                    </a:lnT>
                    <a:lnB>
                      <a:noFill/>
                    </a:lnB>
                  </a:tcPr>
                </a:tc>
                <a:extLst>
                  <a:ext uri="{0D108BD9-81ED-4DB2-BD59-A6C34878D82A}">
                    <a16:rowId xmlns:a16="http://schemas.microsoft.com/office/drawing/2014/main" val="10005"/>
                  </a:ext>
                </a:extLst>
              </a:tr>
              <a:tr h="1203422">
                <a:tc>
                  <a:txBody>
                    <a:bodyPr/>
                    <a:lstStyle/>
                    <a:p>
                      <a:pPr algn="ctr">
                        <a:lnSpc>
                          <a:spcPts val="1200"/>
                        </a:lnSpc>
                        <a:spcAft>
                          <a:spcPts val="0"/>
                        </a:spcAft>
                      </a:pPr>
                      <a:endParaRPr lang="de-DE" sz="400" b="1">
                        <a:solidFill>
                          <a:srgbClr val="327A86"/>
                        </a:solidFill>
                        <a:latin typeface="Calibri"/>
                        <a:ea typeface="Times New Roman"/>
                        <a:cs typeface="Times New Roman"/>
                      </a:endParaRPr>
                    </a:p>
                  </a:txBody>
                  <a:tcPr marL="0" marR="0" marT="0" marB="0">
                    <a:lnL>
                      <a:noFill/>
                    </a:lnL>
                    <a:lnR>
                      <a:noFill/>
                    </a:lnR>
                    <a:lnT>
                      <a:noFill/>
                    </a:lnT>
                    <a:lnB>
                      <a:noFill/>
                    </a:lnB>
                  </a:tcPr>
                </a:tc>
                <a:tc>
                  <a:txBody>
                    <a:bodyPr/>
                    <a:lstStyle/>
                    <a:p>
                      <a:pPr>
                        <a:lnSpc>
                          <a:spcPts val="1200"/>
                        </a:lnSpc>
                        <a:spcAft>
                          <a:spcPts val="0"/>
                        </a:spcAft>
                      </a:pPr>
                      <a:r>
                        <a:rPr lang="de-DE" sz="1400" b="1" dirty="0">
                          <a:latin typeface="Calibri"/>
                          <a:ea typeface="Times New Roman"/>
                          <a:cs typeface="Times New Roman"/>
                        </a:rPr>
                        <a:t>Distanzphase</a:t>
                      </a:r>
                    </a:p>
                    <a:p>
                      <a:pPr marL="144145" indent="-144145" algn="just">
                        <a:lnSpc>
                          <a:spcPts val="1200"/>
                        </a:lnSpc>
                        <a:spcAft>
                          <a:spcPts val="0"/>
                        </a:spcAft>
                      </a:pPr>
                      <a:r>
                        <a:rPr lang="de-DE" sz="1200" dirty="0">
                          <a:solidFill>
                            <a:srgbClr val="000000"/>
                          </a:solidFill>
                          <a:latin typeface="Calibri"/>
                          <a:ea typeface="Times New Roman"/>
                          <a:cs typeface="Times New Roman"/>
                        </a:rPr>
                        <a:t>Selbststudium/Nacharbeit: Selbstlernplattform </a:t>
                      </a:r>
                      <a:r>
                        <a:rPr lang="de-DE" sz="1200" i="1" dirty="0" err="1">
                          <a:solidFill>
                            <a:srgbClr val="000000"/>
                          </a:solidFill>
                          <a:latin typeface="Calibri"/>
                          <a:ea typeface="Times New Roman"/>
                          <a:cs typeface="Times New Roman"/>
                        </a:rPr>
                        <a:t>primakom</a:t>
                      </a:r>
                      <a:r>
                        <a:rPr lang="de-DE" sz="1200" dirty="0">
                          <a:solidFill>
                            <a:srgbClr val="000000"/>
                          </a:solidFill>
                          <a:latin typeface="Calibri"/>
                          <a:ea typeface="Times New Roman"/>
                          <a:cs typeface="Times New Roman"/>
                        </a:rPr>
                        <a:t>, Auftrag für fachliche</a:t>
                      </a:r>
                    </a:p>
                    <a:p>
                      <a:pPr marL="144145" indent="-144145" algn="just">
                        <a:lnSpc>
                          <a:spcPts val="1200"/>
                        </a:lnSpc>
                        <a:spcAft>
                          <a:spcPts val="0"/>
                        </a:spcAft>
                      </a:pPr>
                      <a:r>
                        <a:rPr lang="de-DE" sz="1200" dirty="0">
                          <a:solidFill>
                            <a:srgbClr val="000000"/>
                          </a:solidFill>
                          <a:latin typeface="Calibri"/>
                          <a:ea typeface="Times New Roman"/>
                          <a:cs typeface="Times New Roman"/>
                        </a:rPr>
                        <a:t>Vertiefung </a:t>
                      </a:r>
                    </a:p>
                    <a:p>
                      <a:pPr marL="144145" indent="-144145" algn="just">
                        <a:lnSpc>
                          <a:spcPts val="1200"/>
                        </a:lnSpc>
                        <a:spcAft>
                          <a:spcPts val="0"/>
                        </a:spcAft>
                      </a:pPr>
                      <a:r>
                        <a:rPr lang="de-DE" sz="1200" dirty="0">
                          <a:solidFill>
                            <a:srgbClr val="000000"/>
                          </a:solidFill>
                          <a:latin typeface="Calibri"/>
                          <a:ea typeface="Times New Roman"/>
                          <a:cs typeface="Times New Roman"/>
                        </a:rPr>
                        <a:t>Erproben und Adaptieren der zuvor vermittelten Konzepte für den eigenen Unterricht:</a:t>
                      </a:r>
                    </a:p>
                    <a:p>
                      <a:pPr marL="144145" indent="-144145" algn="just">
                        <a:lnSpc>
                          <a:spcPts val="1200"/>
                        </a:lnSpc>
                        <a:spcAft>
                          <a:spcPts val="0"/>
                        </a:spcAft>
                      </a:pPr>
                      <a:r>
                        <a:rPr lang="de-DE" sz="1200" dirty="0">
                          <a:solidFill>
                            <a:srgbClr val="000000"/>
                          </a:solidFill>
                          <a:latin typeface="Calibri"/>
                          <a:ea typeface="Times New Roman"/>
                          <a:cs typeface="Times New Roman"/>
                        </a:rPr>
                        <a:t>Dokumentation in einem Erfahrungsbericht </a:t>
                      </a:r>
                    </a:p>
                  </a:txBody>
                  <a:tcPr marL="130688" marR="130688" marT="0" marB="0">
                    <a:lnL>
                      <a:noFill/>
                    </a:lnL>
                    <a:lnR>
                      <a:noFill/>
                    </a:lnR>
                    <a:lnT>
                      <a:noFill/>
                    </a:lnT>
                    <a:lnB>
                      <a:noFill/>
                    </a:lnB>
                  </a:tcPr>
                </a:tc>
                <a:extLst>
                  <a:ext uri="{0D108BD9-81ED-4DB2-BD59-A6C34878D82A}">
                    <a16:rowId xmlns:a16="http://schemas.microsoft.com/office/drawing/2014/main" val="10006"/>
                  </a:ext>
                </a:extLst>
              </a:tr>
              <a:tr h="661919">
                <a:tc>
                  <a:txBody>
                    <a:bodyPr/>
                    <a:lstStyle/>
                    <a:p>
                      <a:pPr algn="ctr">
                        <a:lnSpc>
                          <a:spcPts val="1200"/>
                        </a:lnSpc>
                        <a:spcAft>
                          <a:spcPts val="0"/>
                        </a:spcAft>
                      </a:pPr>
                      <a:endParaRPr lang="de-DE" sz="400" b="0" dirty="0">
                        <a:solidFill>
                          <a:srgbClr val="327A86"/>
                        </a:solidFill>
                        <a:latin typeface="Calibri"/>
                        <a:ea typeface="Times New Roman"/>
                        <a:cs typeface="Times New Roman"/>
                      </a:endParaRPr>
                    </a:p>
                  </a:txBody>
                  <a:tcPr marL="0" marR="0" marT="0" marB="0">
                    <a:lnL>
                      <a:noFill/>
                    </a:lnL>
                    <a:lnR>
                      <a:noFill/>
                    </a:lnR>
                    <a:lnT>
                      <a:noFill/>
                    </a:lnT>
                    <a:lnB>
                      <a:noFill/>
                    </a:lnB>
                  </a:tcPr>
                </a:tc>
                <a:tc>
                  <a:txBody>
                    <a:bodyPr/>
                    <a:lstStyle/>
                    <a:p>
                      <a:pPr>
                        <a:lnSpc>
                          <a:spcPts val="1200"/>
                        </a:lnSpc>
                        <a:spcAft>
                          <a:spcPts val="0"/>
                        </a:spcAft>
                      </a:pPr>
                      <a:r>
                        <a:rPr lang="de-DE" sz="1400" b="1" dirty="0">
                          <a:latin typeface="Calibri"/>
                          <a:ea typeface="Times New Roman"/>
                          <a:cs typeface="Times New Roman"/>
                        </a:rPr>
                        <a:t>Baustein 4 | Gestaltungselemente des Sachrechenunterrichts</a:t>
                      </a:r>
                      <a:br>
                        <a:rPr lang="de-DE" sz="1400" b="1" dirty="0">
                          <a:latin typeface="Calibri"/>
                          <a:ea typeface="Times New Roman"/>
                          <a:cs typeface="Times New Roman"/>
                        </a:rPr>
                      </a:br>
                      <a:endParaRPr lang="de-DE" sz="1400" b="1" dirty="0">
                        <a:latin typeface="Calibri"/>
                        <a:ea typeface="Times New Roman"/>
                        <a:cs typeface="Times New Roman"/>
                      </a:endParaRPr>
                    </a:p>
                  </a:txBody>
                  <a:tcPr marL="130688" marR="130688" marT="0" marB="0">
                    <a:lnL>
                      <a:noFill/>
                    </a:lnL>
                    <a:lnR>
                      <a:noFill/>
                    </a:lnR>
                    <a:lnT>
                      <a:noFill/>
                    </a:lnT>
                    <a:lnB>
                      <a:noFill/>
                    </a:lnB>
                  </a:tcPr>
                </a:tc>
                <a:extLst>
                  <a:ext uri="{0D108BD9-81ED-4DB2-BD59-A6C34878D82A}">
                    <a16:rowId xmlns:a16="http://schemas.microsoft.com/office/drawing/2014/main" val="10007"/>
                  </a:ext>
                </a:extLst>
              </a:tr>
            </a:tbl>
          </a:graphicData>
        </a:graphic>
      </p:graphicFrame>
      <p:pic>
        <p:nvPicPr>
          <p:cNvPr id="13" name="Grafik 40"/>
          <p:cNvPicPr/>
          <p:nvPr/>
        </p:nvPicPr>
        <p:blipFill>
          <a:blip r:embed="rId2">
            <a:extLst>
              <a:ext uri="{28A0092B-C50C-407E-A947-70E740481C1C}">
                <a14:useLocalDpi xmlns:a14="http://schemas.microsoft.com/office/drawing/2010/main" val="0"/>
              </a:ext>
            </a:extLst>
          </a:blip>
          <a:stretch>
            <a:fillRect/>
          </a:stretch>
        </p:blipFill>
        <p:spPr bwMode="auto">
          <a:xfrm>
            <a:off x="2555776" y="1268760"/>
            <a:ext cx="333333" cy="360000"/>
          </a:xfrm>
          <a:prstGeom prst="rect">
            <a:avLst/>
          </a:prstGeom>
          <a:noFill/>
        </p:spPr>
      </p:pic>
      <p:pic>
        <p:nvPicPr>
          <p:cNvPr id="18" name="Grafik 47"/>
          <p:cNvPicPr/>
          <p:nvPr/>
        </p:nvPicPr>
        <p:blipFill>
          <a:blip r:embed="rId3">
            <a:extLst>
              <a:ext uri="{28A0092B-C50C-407E-A947-70E740481C1C}">
                <a14:useLocalDpi xmlns:a14="http://schemas.microsoft.com/office/drawing/2010/main" val="0"/>
              </a:ext>
            </a:extLst>
          </a:blip>
          <a:stretch>
            <a:fillRect/>
          </a:stretch>
        </p:blipFill>
        <p:spPr bwMode="auto">
          <a:xfrm>
            <a:off x="2555776" y="1628800"/>
            <a:ext cx="327600" cy="413322"/>
          </a:xfrm>
          <a:prstGeom prst="rect">
            <a:avLst/>
          </a:prstGeom>
          <a:noFill/>
        </p:spPr>
      </p:pic>
      <p:pic>
        <p:nvPicPr>
          <p:cNvPr id="19" name="Grafik 47"/>
          <p:cNvPicPr/>
          <p:nvPr/>
        </p:nvPicPr>
        <p:blipFill>
          <a:blip r:embed="rId3">
            <a:extLst>
              <a:ext uri="{28A0092B-C50C-407E-A947-70E740481C1C}">
                <a14:useLocalDpi xmlns:a14="http://schemas.microsoft.com/office/drawing/2010/main" val="0"/>
              </a:ext>
            </a:extLst>
          </a:blip>
          <a:stretch>
            <a:fillRect/>
          </a:stretch>
        </p:blipFill>
        <p:spPr bwMode="auto">
          <a:xfrm>
            <a:off x="2555776" y="3068960"/>
            <a:ext cx="327600" cy="413322"/>
          </a:xfrm>
          <a:prstGeom prst="rect">
            <a:avLst/>
          </a:prstGeom>
          <a:noFill/>
        </p:spPr>
      </p:pic>
      <p:pic>
        <p:nvPicPr>
          <p:cNvPr id="20" name="Grafik 47"/>
          <p:cNvPicPr/>
          <p:nvPr/>
        </p:nvPicPr>
        <p:blipFill>
          <a:blip r:embed="rId3">
            <a:extLst>
              <a:ext uri="{28A0092B-C50C-407E-A947-70E740481C1C}">
                <a14:useLocalDpi xmlns:a14="http://schemas.microsoft.com/office/drawing/2010/main" val="0"/>
              </a:ext>
            </a:extLst>
          </a:blip>
          <a:stretch>
            <a:fillRect/>
          </a:stretch>
        </p:blipFill>
        <p:spPr bwMode="auto">
          <a:xfrm>
            <a:off x="2555776" y="4725144"/>
            <a:ext cx="327600" cy="413322"/>
          </a:xfrm>
          <a:prstGeom prst="rect">
            <a:avLst/>
          </a:prstGeom>
          <a:noFill/>
        </p:spPr>
      </p:pic>
      <p:pic>
        <p:nvPicPr>
          <p:cNvPr id="21" name="Grafik 47"/>
          <p:cNvPicPr/>
          <p:nvPr/>
        </p:nvPicPr>
        <p:blipFill>
          <a:blip r:embed="rId4">
            <a:extLst>
              <a:ext uri="{28A0092B-C50C-407E-A947-70E740481C1C}">
                <a14:useLocalDpi xmlns:a14="http://schemas.microsoft.com/office/drawing/2010/main" val="0"/>
              </a:ext>
            </a:extLst>
          </a:blip>
          <a:stretch>
            <a:fillRect/>
          </a:stretch>
        </p:blipFill>
        <p:spPr bwMode="auto">
          <a:xfrm>
            <a:off x="2555776" y="2636912"/>
            <a:ext cx="328500" cy="414457"/>
          </a:xfrm>
          <a:prstGeom prst="rect">
            <a:avLst/>
          </a:prstGeom>
          <a:noFill/>
        </p:spPr>
      </p:pic>
      <p:pic>
        <p:nvPicPr>
          <p:cNvPr id="22" name="Grafik 47"/>
          <p:cNvPicPr/>
          <p:nvPr/>
        </p:nvPicPr>
        <p:blipFill>
          <a:blip r:embed="rId4">
            <a:extLst>
              <a:ext uri="{28A0092B-C50C-407E-A947-70E740481C1C}">
                <a14:useLocalDpi xmlns:a14="http://schemas.microsoft.com/office/drawing/2010/main" val="0"/>
              </a:ext>
            </a:extLst>
          </a:blip>
          <a:stretch>
            <a:fillRect/>
          </a:stretch>
        </p:blipFill>
        <p:spPr bwMode="auto">
          <a:xfrm>
            <a:off x="2555776" y="4221088"/>
            <a:ext cx="328500" cy="414457"/>
          </a:xfrm>
          <a:prstGeom prst="rect">
            <a:avLst/>
          </a:prstGeom>
          <a:noFill/>
        </p:spPr>
      </p:pic>
      <p:pic>
        <p:nvPicPr>
          <p:cNvPr id="25" name="Grafik 49"/>
          <p:cNvPicPr/>
          <p:nvPr/>
        </p:nvPicPr>
        <p:blipFill>
          <a:blip r:embed="rId5">
            <a:extLst>
              <a:ext uri="{28A0092B-C50C-407E-A947-70E740481C1C}">
                <a14:useLocalDpi xmlns:a14="http://schemas.microsoft.com/office/drawing/2010/main" val="0"/>
              </a:ext>
            </a:extLst>
          </a:blip>
          <a:stretch>
            <a:fillRect/>
          </a:stretch>
        </p:blipFill>
        <p:spPr bwMode="auto">
          <a:xfrm>
            <a:off x="2555776" y="5805264"/>
            <a:ext cx="321796" cy="331986"/>
          </a:xfrm>
          <a:prstGeom prst="rect">
            <a:avLst/>
          </a:prstGeom>
          <a:noFill/>
        </p:spPr>
      </p:pic>
    </p:spTree>
    <p:extLst>
      <p:ext uri="{BB962C8B-B14F-4D97-AF65-F5344CB8AC3E}">
        <p14:creationId xmlns:p14="http://schemas.microsoft.com/office/powerpoint/2010/main" val="541839288"/>
      </p:ext>
    </p:extLst>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el 2"/>
          <p:cNvSpPr>
            <a:spLocks noGrp="1"/>
          </p:cNvSpPr>
          <p:nvPr>
            <p:ph type="title"/>
          </p:nvPr>
        </p:nvSpPr>
        <p:spPr/>
        <p:txBody>
          <a:bodyPr>
            <a:normAutofit/>
          </a:bodyPr>
          <a:lstStyle/>
          <a:p>
            <a:r>
              <a:rPr lang="de-DE" dirty="0"/>
              <a:t>Was ist eine Professionelle Lerngemeinschaft? </a:t>
            </a:r>
          </a:p>
        </p:txBody>
      </p:sp>
      <p:sp>
        <p:nvSpPr>
          <p:cNvPr id="5" name="Inhaltsplatzhalter 4"/>
          <p:cNvSpPr>
            <a:spLocks noGrp="1"/>
          </p:cNvSpPr>
          <p:nvPr>
            <p:ph idx="4294967295"/>
          </p:nvPr>
        </p:nvSpPr>
        <p:spPr>
          <a:xfrm>
            <a:off x="323528" y="1198265"/>
            <a:ext cx="8424863" cy="5399087"/>
          </a:xfrm>
        </p:spPr>
        <p:txBody>
          <a:bodyPr/>
          <a:lstStyle/>
          <a:p>
            <a:pPr>
              <a:buNone/>
            </a:pPr>
            <a:r>
              <a:rPr lang="de-DE" dirty="0"/>
              <a:t>(Merkmale)</a:t>
            </a:r>
          </a:p>
          <a:p>
            <a:pPr>
              <a:buNone/>
            </a:pPr>
            <a:endParaRPr lang="de-DE" dirty="0"/>
          </a:p>
          <a:p>
            <a:pPr>
              <a:buClr>
                <a:schemeClr val="accent5">
                  <a:lumMod val="65000"/>
                  <a:lumOff val="35000"/>
                </a:schemeClr>
              </a:buClr>
            </a:pPr>
            <a:r>
              <a:rPr lang="de-DE" dirty="0"/>
              <a:t>Gruppe von drei bis fünf Personen, die sich regelmäßig trifft</a:t>
            </a:r>
          </a:p>
          <a:p>
            <a:pPr lvl="0">
              <a:buClr>
                <a:schemeClr val="accent5">
                  <a:lumMod val="65000"/>
                  <a:lumOff val="35000"/>
                </a:schemeClr>
              </a:buClr>
            </a:pPr>
            <a:r>
              <a:rPr lang="de-DE" dirty="0"/>
              <a:t>starker Fokus auf die Lernprozesse der Schüler*innen (nur bedingt auf das Handeln als Lehrkraft)</a:t>
            </a:r>
          </a:p>
          <a:p>
            <a:pPr lvl="0">
              <a:buClr>
                <a:schemeClr val="accent5">
                  <a:lumMod val="65000"/>
                  <a:lumOff val="35000"/>
                </a:schemeClr>
              </a:buClr>
            </a:pPr>
            <a:r>
              <a:rPr lang="de-DE" dirty="0"/>
              <a:t>gemeinsame Übernahme der Verantwortung für das Lernen der Schüler*innen</a:t>
            </a:r>
          </a:p>
          <a:p>
            <a:pPr>
              <a:buClr>
                <a:schemeClr val="accent5">
                  <a:lumMod val="65000"/>
                  <a:lumOff val="35000"/>
                </a:schemeClr>
              </a:buClr>
            </a:pPr>
            <a:r>
              <a:rPr lang="de-DE" dirty="0"/>
              <a:t>systematische Reflexion der Lern- und Arbeitsprozesse aufgrund empirischer Daten (Vergleichsarbeiten, …)</a:t>
            </a:r>
          </a:p>
          <a:p>
            <a:pPr>
              <a:buClr>
                <a:schemeClr val="accent5">
                  <a:lumMod val="65000"/>
                  <a:lumOff val="35000"/>
                </a:schemeClr>
              </a:buClr>
            </a:pPr>
            <a:r>
              <a:rPr lang="de-DE" dirty="0"/>
              <a:t>in die Arbeit integrierte Form von selbstgesteuerter Fortbildung</a:t>
            </a:r>
          </a:p>
          <a:p>
            <a:pPr>
              <a:buClr>
                <a:schemeClr val="accent5">
                  <a:lumMod val="65000"/>
                  <a:lumOff val="35000"/>
                </a:schemeClr>
              </a:buClr>
            </a:pPr>
            <a:r>
              <a:rPr lang="de-DE" dirty="0"/>
              <a:t>Eine PLG legt Regeln für die Zusammenarbeit fest, die für alle Mitglieder bindend sind.</a:t>
            </a:r>
          </a:p>
          <a:p>
            <a:pPr>
              <a:buClrTx/>
            </a:pPr>
            <a:endParaRPr lang="de-DE" dirty="0"/>
          </a:p>
          <a:p>
            <a:pPr lvl="0">
              <a:buClrTx/>
            </a:pPr>
            <a:endParaRPr lang="de-DE" dirty="0"/>
          </a:p>
        </p:txBody>
      </p:sp>
    </p:spTree>
  </p:cSld>
  <p:clrMapOvr>
    <a:masterClrMapping/>
  </p:clrMapOvr>
  <p:transition/>
</p:sld>
</file>

<file path=ppt/slides/slide4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el 2"/>
          <p:cNvSpPr>
            <a:spLocks noGrp="1"/>
          </p:cNvSpPr>
          <p:nvPr>
            <p:ph type="title"/>
          </p:nvPr>
        </p:nvSpPr>
        <p:spPr/>
        <p:txBody>
          <a:bodyPr>
            <a:normAutofit/>
          </a:bodyPr>
          <a:lstStyle/>
          <a:p>
            <a:r>
              <a:rPr lang="de-DE" dirty="0"/>
              <a:t>Wie arbeitet eine Professionelle Lerngemeinschaft?</a:t>
            </a:r>
          </a:p>
        </p:txBody>
      </p:sp>
      <p:sp>
        <p:nvSpPr>
          <p:cNvPr id="5" name="Inhaltsplatzhalter 4"/>
          <p:cNvSpPr>
            <a:spLocks noGrp="1"/>
          </p:cNvSpPr>
          <p:nvPr>
            <p:ph idx="4294967295"/>
          </p:nvPr>
        </p:nvSpPr>
        <p:spPr>
          <a:xfrm>
            <a:off x="323528" y="1196752"/>
            <a:ext cx="8424863" cy="5399087"/>
          </a:xfrm>
        </p:spPr>
        <p:txBody>
          <a:bodyPr/>
          <a:lstStyle/>
          <a:p>
            <a:pPr>
              <a:buNone/>
            </a:pPr>
            <a:r>
              <a:rPr lang="de-DE" dirty="0"/>
              <a:t>(Arbeitsweise und Prozesse)</a:t>
            </a:r>
          </a:p>
          <a:p>
            <a:pPr>
              <a:buNone/>
            </a:pPr>
            <a:endParaRPr lang="de-DE" dirty="0"/>
          </a:p>
          <a:p>
            <a:pPr lvl="0">
              <a:buClr>
                <a:schemeClr val="accent5">
                  <a:lumMod val="65000"/>
                  <a:lumOff val="35000"/>
                </a:schemeClr>
              </a:buClr>
            </a:pPr>
            <a:r>
              <a:rPr lang="de-DE" dirty="0"/>
              <a:t>finden eines gemeinsamen Entwicklungsschwerpunktes mit Bezug zum Lernen der Schüler*innen</a:t>
            </a:r>
          </a:p>
          <a:p>
            <a:pPr lvl="0">
              <a:buClr>
                <a:schemeClr val="accent5">
                  <a:lumMod val="65000"/>
                  <a:lumOff val="35000"/>
                </a:schemeClr>
              </a:buClr>
            </a:pPr>
            <a:r>
              <a:rPr lang="de-DE" dirty="0"/>
              <a:t>gemeinsame Entwicklungsarbeiten und Erprobungen im Unterricht </a:t>
            </a:r>
          </a:p>
          <a:p>
            <a:pPr lvl="0">
              <a:buClr>
                <a:schemeClr val="accent5">
                  <a:lumMod val="65000"/>
                  <a:lumOff val="35000"/>
                </a:schemeClr>
              </a:buClr>
            </a:pPr>
            <a:r>
              <a:rPr lang="de-DE" dirty="0"/>
              <a:t>festlegen von Beobachtungskriterien und Indikatoren für gewünschte Veränderungen</a:t>
            </a:r>
          </a:p>
          <a:p>
            <a:pPr lvl="0">
              <a:buClr>
                <a:schemeClr val="accent5">
                  <a:lumMod val="65000"/>
                  <a:lumOff val="35000"/>
                </a:schemeClr>
              </a:buClr>
            </a:pPr>
            <a:r>
              <a:rPr lang="de-DE" dirty="0"/>
              <a:t>verschiedene Methoden der Analyse und Reflexion, z. B. die kollegiale Unterrichtshospitation</a:t>
            </a:r>
          </a:p>
          <a:p>
            <a:pPr lvl="0">
              <a:buClr>
                <a:schemeClr val="accent5">
                  <a:lumMod val="65000"/>
                  <a:lumOff val="35000"/>
                </a:schemeClr>
              </a:buClr>
            </a:pPr>
            <a:r>
              <a:rPr lang="de-DE" dirty="0"/>
              <a:t>Wissens- und Verständniserweiterung über Aspekte von Lernen der Schüler*innen in Abhängigkeit vom Handeln der Lehrer*innen</a:t>
            </a:r>
          </a:p>
          <a:p>
            <a:pPr lvl="0">
              <a:buClr>
                <a:schemeClr val="accent5">
                  <a:lumMod val="65000"/>
                  <a:lumOff val="35000"/>
                </a:schemeClr>
              </a:buClr>
            </a:pPr>
            <a:r>
              <a:rPr lang="de-DE" dirty="0"/>
              <a:t>zyklische Vorgehensweise</a:t>
            </a:r>
          </a:p>
        </p:txBody>
      </p:sp>
    </p:spTree>
  </p:cSld>
  <p:clrMapOvr>
    <a:masterClrMapping/>
  </p:clrMapOvr>
  <p:transition/>
</p:sld>
</file>

<file path=ppt/slides/slide4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el 2"/>
          <p:cNvSpPr>
            <a:spLocks noGrp="1"/>
          </p:cNvSpPr>
          <p:nvPr>
            <p:ph type="title"/>
          </p:nvPr>
        </p:nvSpPr>
        <p:spPr/>
        <p:txBody>
          <a:bodyPr>
            <a:normAutofit/>
          </a:bodyPr>
          <a:lstStyle/>
          <a:p>
            <a:r>
              <a:rPr lang="de-DE" dirty="0"/>
              <a:t>Warum Professionelle Lerngemeinschaften?</a:t>
            </a:r>
          </a:p>
        </p:txBody>
      </p:sp>
      <p:sp>
        <p:nvSpPr>
          <p:cNvPr id="5" name="Inhaltsplatzhalter 4"/>
          <p:cNvSpPr>
            <a:spLocks noGrp="1"/>
          </p:cNvSpPr>
          <p:nvPr>
            <p:ph idx="4294967295"/>
          </p:nvPr>
        </p:nvSpPr>
        <p:spPr>
          <a:xfrm>
            <a:off x="323528" y="1198265"/>
            <a:ext cx="8424863" cy="5399087"/>
          </a:xfrm>
        </p:spPr>
        <p:txBody>
          <a:bodyPr/>
          <a:lstStyle/>
          <a:p>
            <a:pPr>
              <a:buNone/>
            </a:pPr>
            <a:r>
              <a:rPr lang="de-DE" dirty="0"/>
              <a:t>(Vorteile und Funktionen)</a:t>
            </a:r>
          </a:p>
          <a:p>
            <a:pPr>
              <a:buClr>
                <a:schemeClr val="tx2"/>
              </a:buClr>
            </a:pPr>
            <a:endParaRPr lang="de-DE" dirty="0"/>
          </a:p>
          <a:p>
            <a:pPr>
              <a:buClr>
                <a:schemeClr val="accent5">
                  <a:lumMod val="65000"/>
                  <a:lumOff val="35000"/>
                </a:schemeClr>
              </a:buClr>
            </a:pPr>
            <a:r>
              <a:rPr lang="de-DE" dirty="0"/>
              <a:t>umfassendes </a:t>
            </a:r>
            <a:r>
              <a:rPr lang="de-DE" b="1" dirty="0"/>
              <a:t>Verständnis von Mathematikunterricht</a:t>
            </a:r>
            <a:r>
              <a:rPr lang="de-DE" dirty="0"/>
              <a:t>: Effekte und Auswirkungen des Handels von Lehrer*innen auf das Lernen der Schüler*innen verstehen</a:t>
            </a:r>
          </a:p>
          <a:p>
            <a:pPr lvl="0">
              <a:buClr>
                <a:schemeClr val="accent5">
                  <a:lumMod val="65000"/>
                  <a:lumOff val="35000"/>
                </a:schemeClr>
              </a:buClr>
            </a:pPr>
            <a:r>
              <a:rPr lang="de-DE" dirty="0"/>
              <a:t>Reflexion bestehender Unterrichtspraktiken ermöglicht das Anstoßen von </a:t>
            </a:r>
            <a:r>
              <a:rPr lang="de-DE" b="1" dirty="0"/>
              <a:t>Innovationen</a:t>
            </a:r>
            <a:r>
              <a:rPr lang="de-DE" dirty="0"/>
              <a:t> (auch im Sinne externer, normativer Vorgaben)</a:t>
            </a:r>
          </a:p>
          <a:p>
            <a:pPr>
              <a:buClr>
                <a:schemeClr val="accent5">
                  <a:lumMod val="65000"/>
                  <a:lumOff val="35000"/>
                </a:schemeClr>
              </a:buClr>
            </a:pPr>
            <a:r>
              <a:rPr lang="de-DE" b="1" dirty="0"/>
              <a:t>bedarfsorientierte</a:t>
            </a:r>
            <a:r>
              <a:rPr lang="de-DE" dirty="0"/>
              <a:t> Fokussierung didaktischer Notwendigkeiten, die auch Kolleg*innen betreffen</a:t>
            </a:r>
          </a:p>
          <a:p>
            <a:pPr>
              <a:buClr>
                <a:schemeClr val="accent5">
                  <a:lumMod val="65000"/>
                  <a:lumOff val="35000"/>
                </a:schemeClr>
              </a:buClr>
            </a:pPr>
            <a:r>
              <a:rPr lang="de-DE" dirty="0"/>
              <a:t>Entwicklung eines schulinternen Curriculums sowie einer kohärenten Unterrichtspraxis (</a:t>
            </a:r>
            <a:r>
              <a:rPr lang="de-DE" b="1" dirty="0"/>
              <a:t>Wissensmanagement</a:t>
            </a:r>
            <a:r>
              <a:rPr lang="de-DE" dirty="0"/>
              <a:t>)</a:t>
            </a:r>
          </a:p>
          <a:p>
            <a:pPr>
              <a:buClr>
                <a:schemeClr val="accent5">
                  <a:lumMod val="65000"/>
                  <a:lumOff val="35000"/>
                </a:schemeClr>
              </a:buClr>
            </a:pPr>
            <a:r>
              <a:rPr lang="de-DE" dirty="0"/>
              <a:t>Senkung des beruflichen Leidensdrucks und Erhöhung der </a:t>
            </a:r>
            <a:r>
              <a:rPr lang="de-DE" b="1" dirty="0"/>
              <a:t>Zufriedenheit</a:t>
            </a:r>
            <a:endParaRPr lang="de-DE" dirty="0"/>
          </a:p>
          <a:p>
            <a:pPr>
              <a:buNone/>
            </a:pPr>
            <a:endParaRPr lang="de-DE" dirty="0"/>
          </a:p>
          <a:p>
            <a:endParaRPr lang="de-DE" dirty="0"/>
          </a:p>
        </p:txBody>
      </p:sp>
    </p:spTree>
  </p:cSld>
  <p:clrMapOvr>
    <a:masterClrMapping/>
  </p:clrMapOv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itel 1"/>
          <p:cNvSpPr>
            <a:spLocks noGrp="1"/>
          </p:cNvSpPr>
          <p:nvPr>
            <p:ph type="title"/>
          </p:nvPr>
        </p:nvSpPr>
        <p:spPr/>
        <p:txBody>
          <a:bodyPr>
            <a:normAutofit fontScale="90000"/>
          </a:bodyPr>
          <a:lstStyle/>
          <a:p>
            <a:r>
              <a:rPr lang="de-DE" sz="2800" dirty="0">
                <a:latin typeface="Calibri" pitchFamily="34" charset="0"/>
                <a:cs typeface="Calibri" pitchFamily="34" charset="0"/>
              </a:rPr>
              <a:t>Zum Nachlesen … Anregungen</a:t>
            </a:r>
          </a:p>
        </p:txBody>
      </p:sp>
      <p:sp>
        <p:nvSpPr>
          <p:cNvPr id="5" name="Rechteck 14"/>
          <p:cNvSpPr>
            <a:spLocks noChangeArrowheads="1"/>
          </p:cNvSpPr>
          <p:nvPr/>
        </p:nvSpPr>
        <p:spPr bwMode="auto">
          <a:xfrm>
            <a:off x="170117" y="1168065"/>
            <a:ext cx="8892480" cy="338554"/>
          </a:xfrm>
          <a:prstGeom prst="rect">
            <a:avLst/>
          </a:prstGeom>
          <a:noFill/>
          <a:ln w="9525">
            <a:noFill/>
            <a:miter lim="800000"/>
            <a:headEnd/>
            <a:tailEnd/>
          </a:ln>
        </p:spPr>
        <p:txBody>
          <a:bodyPr wrap="square">
            <a:spAutoFit/>
          </a:bodyPr>
          <a:lstStyle/>
          <a:p>
            <a:r>
              <a:rPr lang="de-DE" sz="1600" b="1" u="sng" dirty="0">
                <a:solidFill>
                  <a:srgbClr val="327A86"/>
                </a:solidFill>
                <a:latin typeface="Calibri" pitchFamily="34" charset="0"/>
                <a:cs typeface="Calibri" pitchFamily="34" charset="0"/>
              </a:rPr>
              <a:t>http://primakom.dzlm.de/inhalte/größen-und-messen/zum-sachrechnen-der-grundschule/einstieg</a:t>
            </a:r>
          </a:p>
        </p:txBody>
      </p:sp>
      <p:sp>
        <p:nvSpPr>
          <p:cNvPr id="7" name="Inhaltsplatzhalter 6"/>
          <p:cNvSpPr>
            <a:spLocks noGrp="1"/>
          </p:cNvSpPr>
          <p:nvPr>
            <p:ph idx="1"/>
          </p:nvPr>
        </p:nvSpPr>
        <p:spPr>
          <a:xfrm>
            <a:off x="331881" y="1628800"/>
            <a:ext cx="8568952" cy="4752528"/>
          </a:xfrm>
        </p:spPr>
        <p:txBody>
          <a:bodyPr/>
          <a:lstStyle/>
          <a:p>
            <a:r>
              <a:rPr lang="de-DE" sz="1600" dirty="0"/>
              <a:t>Bongartz, T. &amp; Verboom, L. (Hrsg.) (2007). Fundgrube Sachrechnen. Unterrichtsideen, Beispiele und methodische Anregungen für das 1. bis 4. Schuljahr. Berlin: Cornelsen. </a:t>
            </a:r>
          </a:p>
          <a:p>
            <a:r>
              <a:rPr lang="de-DE" sz="1600" dirty="0"/>
              <a:t>Blum, W. (1985). Anwendungsorientierter Mathematikunterricht in der didaktischen Diskussion. In: Mathematische Semesterberichte, Jg. 32, H. 2, S. 195-232. </a:t>
            </a:r>
          </a:p>
          <a:p>
            <a:r>
              <a:rPr lang="de-DE" sz="1600" dirty="0"/>
              <a:t>Blum, W.; Leiß, D. (2005). Modellieren im Unterricht mit der "Tanken"-Aufgabe. Gefälligkeitsübersetzung: </a:t>
            </a:r>
            <a:r>
              <a:rPr lang="de-DE" sz="1600" dirty="0" err="1"/>
              <a:t>Mathematical</a:t>
            </a:r>
            <a:r>
              <a:rPr lang="de-DE" sz="1600" dirty="0"/>
              <a:t> </a:t>
            </a:r>
            <a:r>
              <a:rPr lang="de-DE" sz="1600" dirty="0" err="1"/>
              <a:t>model</a:t>
            </a:r>
            <a:r>
              <a:rPr lang="de-DE" sz="1600" dirty="0"/>
              <a:t> </a:t>
            </a:r>
            <a:r>
              <a:rPr lang="de-DE" sz="1600" dirty="0" err="1"/>
              <a:t>building</a:t>
            </a:r>
            <a:r>
              <a:rPr lang="de-DE" sz="1600" dirty="0"/>
              <a:t> </a:t>
            </a:r>
            <a:r>
              <a:rPr lang="de-DE" sz="1600" dirty="0" err="1"/>
              <a:t>with</a:t>
            </a:r>
            <a:r>
              <a:rPr lang="de-DE" sz="1600" dirty="0"/>
              <a:t> </a:t>
            </a:r>
            <a:r>
              <a:rPr lang="de-DE" sz="1600" dirty="0" err="1"/>
              <a:t>the</a:t>
            </a:r>
            <a:r>
              <a:rPr lang="de-DE" sz="1600" dirty="0"/>
              <a:t> "</a:t>
            </a:r>
            <a:r>
              <a:rPr lang="de-DE" sz="1600" dirty="0" err="1"/>
              <a:t>refuelling</a:t>
            </a:r>
            <a:r>
              <a:rPr lang="de-DE" sz="1600" dirty="0"/>
              <a:t>"-problem. In: Mathematik lehren, 128, S. 18-21.  </a:t>
            </a:r>
          </a:p>
          <a:p>
            <a:r>
              <a:rPr lang="de-DE" sz="1600" dirty="0"/>
              <a:t>Düll, K. (2009). Sachrechnen in der Grundschule. Kinder stellen sich Aufgaben dar, 1.–4. Schuljahr. München: </a:t>
            </a:r>
            <a:r>
              <a:rPr lang="de-DE" sz="1600" dirty="0" err="1"/>
              <a:t>Oldenbourg</a:t>
            </a:r>
            <a:r>
              <a:rPr lang="de-DE" sz="1600" dirty="0"/>
              <a:t>. </a:t>
            </a:r>
          </a:p>
          <a:p>
            <a:r>
              <a:rPr lang="de-DE" sz="1600" dirty="0"/>
              <a:t>Franke, M. (2003). Didaktik des Sachrechnens in der Grundschule. Heidelberg, Berlin: Spektrum. </a:t>
            </a:r>
          </a:p>
          <a:p>
            <a:r>
              <a:rPr lang="de-DE" sz="1600" dirty="0"/>
              <a:t>Franke, M. &amp; Ruwisch, S. (2010). Didaktik des Sachrechnens in der Grundschule. Heidelberg: Spektrum. </a:t>
            </a:r>
          </a:p>
          <a:p>
            <a:r>
              <a:rPr lang="de-DE" sz="1600" dirty="0"/>
              <a:t>Fricke, A. (1987). Sachrechnen: das Lösen angewandter Aufgaben. Klett. </a:t>
            </a:r>
          </a:p>
          <a:p>
            <a:r>
              <a:rPr lang="de-DE" sz="1600" dirty="0"/>
              <a:t>Grassmann, M.; Eichler, K. P.; Mirwald, E.; Nitsch, B. (2010). Mathematikunterricht. Hohengehren: Schneider.</a:t>
            </a:r>
          </a:p>
          <a:p>
            <a:endParaRPr lang="de-DE" sz="1600" dirty="0"/>
          </a:p>
        </p:txBody>
      </p:sp>
    </p:spTree>
    <p:extLst>
      <p:ext uri="{BB962C8B-B14F-4D97-AF65-F5344CB8AC3E}">
        <p14:creationId xmlns:p14="http://schemas.microsoft.com/office/powerpoint/2010/main" val="32744073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itel 1"/>
          <p:cNvSpPr>
            <a:spLocks noGrp="1"/>
          </p:cNvSpPr>
          <p:nvPr>
            <p:ph type="title"/>
          </p:nvPr>
        </p:nvSpPr>
        <p:spPr/>
        <p:txBody>
          <a:bodyPr>
            <a:normAutofit fontScale="90000"/>
          </a:bodyPr>
          <a:lstStyle/>
          <a:p>
            <a:r>
              <a:rPr lang="de-DE" sz="2800" dirty="0">
                <a:latin typeface="Calibri" pitchFamily="34" charset="0"/>
                <a:cs typeface="Calibri" pitchFamily="34" charset="0"/>
              </a:rPr>
              <a:t>Zum Nachlesen … Anregungen</a:t>
            </a:r>
          </a:p>
        </p:txBody>
      </p:sp>
      <p:sp>
        <p:nvSpPr>
          <p:cNvPr id="7" name="Inhaltsplatzhalter 6"/>
          <p:cNvSpPr>
            <a:spLocks noGrp="1"/>
          </p:cNvSpPr>
          <p:nvPr>
            <p:ph idx="1"/>
          </p:nvPr>
        </p:nvSpPr>
        <p:spPr>
          <a:xfrm>
            <a:off x="402569" y="1196752"/>
            <a:ext cx="8352928" cy="5328592"/>
          </a:xfrm>
        </p:spPr>
        <p:txBody>
          <a:bodyPr/>
          <a:lstStyle/>
          <a:p>
            <a:r>
              <a:rPr lang="de-DE" sz="1600" dirty="0"/>
              <a:t>Graumann, G. 1983). Wesen und Aufgaben der Mathematikdidaktik und ihre Bedeutung in der Gesellschaft. In: Zentralblatt für Didaktik der Mathematik (ZDM), 5, S. 241-251.</a:t>
            </a:r>
          </a:p>
          <a:p>
            <a:r>
              <a:rPr lang="de-DE" sz="1600" dirty="0" err="1"/>
              <a:t>Lewe</a:t>
            </a:r>
            <a:r>
              <a:rPr lang="de-DE" sz="1600" dirty="0"/>
              <a:t>, H. (2001). Sachsituationen meistern. Grundschulmagazin, 78, S. 11.</a:t>
            </a:r>
          </a:p>
          <a:p>
            <a:r>
              <a:rPr lang="de-DE" sz="1600" dirty="0"/>
              <a:t>Müller, G. N. &amp; Wittmann, E. Chr. (1984). Der Mathematikunterricht in der Primarstufe. Ziel, Inhalte, Prinzipien, Beispiel. Wiesbaden: Vieweg. </a:t>
            </a:r>
          </a:p>
          <a:p>
            <a:r>
              <a:rPr lang="de-DE" sz="1600" dirty="0"/>
              <a:t>Maier, H. (1970). Didaktik der Mathematik 1-9, </a:t>
            </a:r>
            <a:r>
              <a:rPr lang="de-DE" sz="1600" dirty="0" err="1"/>
              <a:t>Donauworth</a:t>
            </a:r>
            <a:r>
              <a:rPr lang="de-DE" sz="1600" dirty="0"/>
              <a:t>. </a:t>
            </a:r>
          </a:p>
          <a:p>
            <a:r>
              <a:rPr lang="de-DE" sz="1600" dirty="0"/>
              <a:t>Maier, H. (1975). Vom Sachrechnen zur sachbezogenen Mathematik. In: Pädagogische Beiträge,   27, S. 474-480. </a:t>
            </a:r>
          </a:p>
          <a:p>
            <a:r>
              <a:rPr lang="de-DE" sz="1600" dirty="0"/>
              <a:t>Maier, H. &amp; Schubert, A. (1978). Sachrechnen: empirische Befunde, didaktische Analysen, methodische Anregungen. München: </a:t>
            </a:r>
            <a:r>
              <a:rPr lang="de-DE" sz="1600" dirty="0" err="1"/>
              <a:t>Ehrenwirth</a:t>
            </a:r>
            <a:r>
              <a:rPr lang="de-DE" sz="1600" dirty="0"/>
              <a:t> </a:t>
            </a:r>
          </a:p>
          <a:p>
            <a:r>
              <a:rPr lang="de-DE" sz="1600" dirty="0"/>
              <a:t>Naudersch, H. (1994). Sachrechnen in der Grundschule. München: </a:t>
            </a:r>
            <a:r>
              <a:rPr lang="de-DE" sz="1600" dirty="0" err="1"/>
              <a:t>Oldenbourg</a:t>
            </a:r>
            <a:r>
              <a:rPr lang="de-DE" sz="1600" dirty="0"/>
              <a:t>. </a:t>
            </a:r>
          </a:p>
          <a:p>
            <a:r>
              <a:rPr lang="de-DE" sz="1600" dirty="0"/>
              <a:t>Radatz, H. &amp; Schipper, W. (1983). Handbuch für den Mathematikunterricht an Grundschulen. Braunschweig: Schroedel.</a:t>
            </a:r>
          </a:p>
          <a:p>
            <a:endParaRPr lang="de-DE" sz="1600" dirty="0"/>
          </a:p>
          <a:p>
            <a:pPr marL="0" indent="0">
              <a:buNone/>
            </a:pPr>
            <a:endParaRPr lang="de-DE" sz="1200" dirty="0"/>
          </a:p>
          <a:p>
            <a:pPr marL="0" indent="0">
              <a:buNone/>
            </a:pPr>
            <a:endParaRPr lang="de-DE" sz="1600" dirty="0"/>
          </a:p>
        </p:txBody>
      </p:sp>
    </p:spTree>
    <p:extLst>
      <p:ext uri="{BB962C8B-B14F-4D97-AF65-F5344CB8AC3E}">
        <p14:creationId xmlns:p14="http://schemas.microsoft.com/office/powerpoint/2010/main" val="223574348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itel 1"/>
          <p:cNvSpPr>
            <a:spLocks noGrp="1"/>
          </p:cNvSpPr>
          <p:nvPr>
            <p:ph type="title"/>
          </p:nvPr>
        </p:nvSpPr>
        <p:spPr/>
        <p:txBody>
          <a:bodyPr>
            <a:normAutofit fontScale="90000"/>
          </a:bodyPr>
          <a:lstStyle/>
          <a:p>
            <a:r>
              <a:rPr lang="de-DE" sz="2800" dirty="0">
                <a:latin typeface="Calibri" pitchFamily="34" charset="0"/>
                <a:cs typeface="Calibri" pitchFamily="34" charset="0"/>
              </a:rPr>
              <a:t>Zum Nachlesen … Anregungen</a:t>
            </a:r>
          </a:p>
        </p:txBody>
      </p:sp>
      <p:sp>
        <p:nvSpPr>
          <p:cNvPr id="7" name="Inhaltsplatzhalter 6"/>
          <p:cNvSpPr>
            <a:spLocks noGrp="1"/>
          </p:cNvSpPr>
          <p:nvPr>
            <p:ph idx="1"/>
          </p:nvPr>
        </p:nvSpPr>
        <p:spPr>
          <a:xfrm>
            <a:off x="359532" y="1196752"/>
            <a:ext cx="8352928" cy="5328592"/>
          </a:xfrm>
        </p:spPr>
        <p:txBody>
          <a:bodyPr/>
          <a:lstStyle/>
          <a:p>
            <a:r>
              <a:rPr lang="de-DE" sz="1600" dirty="0"/>
              <a:t>Rasch, R. (2003). 42 Denk- und Sachaufgaben. Wie Kinder mathematische Aufgaben lösen und diskutieren. Seelze: Friedrich/Kallmeyer </a:t>
            </a:r>
          </a:p>
          <a:p>
            <a:r>
              <a:rPr lang="de-DE" sz="1600" dirty="0"/>
              <a:t>Rink, R. (2017). Die Ameise im Quadrat – Lernprozesse beim Sachrechnen begleiten. In: Die Grundschulzeitschrift 31/305</a:t>
            </a:r>
          </a:p>
          <a:p>
            <a:r>
              <a:rPr lang="de-DE" sz="1600" dirty="0"/>
              <a:t>Rink, R. &amp; Lemensiek, A. (2017). Springst du so weit wie ein Floh? – Gemeinsam Sachrechnen mit Längen. In: Veber, M.; Berlinger, N.; Benölken, R.: Alle zusammen! Und jeder wie er will! – Offene, substanzielle Problemfelder als Gestaltungsbaustein für inklusiven Mathematikunterricht.</a:t>
            </a:r>
          </a:p>
          <a:p>
            <a:r>
              <a:rPr lang="de-DE" sz="1600" dirty="0"/>
              <a:t>Rink, R. (Hrsg.) (2015). Von guten Aufgaben bis Skizzen zeichnen. Zum Sachrechnen im Mathematikunterricht der Grundschule. Hohengehren: Schneider.</a:t>
            </a:r>
          </a:p>
          <a:p>
            <a:r>
              <a:rPr lang="de-DE" sz="1600" dirty="0"/>
              <a:t>Schipper, W. (2009). Handbuch für den Mathematikunterricht an der Grundschule. Braunschweig: Schroedel. </a:t>
            </a:r>
          </a:p>
          <a:p>
            <a:r>
              <a:rPr lang="de-DE" sz="1600" dirty="0"/>
              <a:t>Spiegel, H.; </a:t>
            </a:r>
            <a:r>
              <a:rPr lang="de-DE" sz="1600" dirty="0" err="1"/>
              <a:t>Bennemann</a:t>
            </a:r>
            <a:r>
              <a:rPr lang="de-DE" sz="1600" dirty="0"/>
              <a:t>, D. &amp; </a:t>
            </a:r>
            <a:r>
              <a:rPr lang="de-DE" sz="1600" dirty="0" err="1"/>
              <a:t>Wennig</a:t>
            </a:r>
            <a:r>
              <a:rPr lang="de-DE" sz="1600" dirty="0"/>
              <a:t>, A. (2006). Wir verbrauchen zu viel Wasser. In: Die Grundschulzeitschrift, 42, S. 11-13 u. S. 60-63.</a:t>
            </a:r>
          </a:p>
          <a:p>
            <a:r>
              <a:rPr lang="de-DE" sz="1600" dirty="0" err="1"/>
              <a:t>Strehl</a:t>
            </a:r>
            <a:r>
              <a:rPr lang="de-DE" sz="1600" dirty="0"/>
              <a:t>, R. (1979). Grundprobleme des Sachrechnens. Herder.</a:t>
            </a:r>
          </a:p>
          <a:p>
            <a:r>
              <a:rPr lang="de-DE" sz="1600" dirty="0"/>
              <a:t>Winter, H. (2003): Sachrechnen in der Grundschule. Berlin: Cornelsen.</a:t>
            </a:r>
            <a:endParaRPr lang="de-DE" sz="1200" dirty="0"/>
          </a:p>
          <a:p>
            <a:pPr marL="0" indent="0">
              <a:buNone/>
            </a:pPr>
            <a:endParaRPr lang="de-DE" sz="1600" dirty="0"/>
          </a:p>
        </p:txBody>
      </p:sp>
    </p:spTree>
    <p:extLst>
      <p:ext uri="{BB962C8B-B14F-4D97-AF65-F5344CB8AC3E}">
        <p14:creationId xmlns:p14="http://schemas.microsoft.com/office/powerpoint/2010/main" val="123389125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Bild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35696" y="764704"/>
            <a:ext cx="5077168" cy="5077168"/>
          </a:xfrm>
          <a:prstGeom prst="rect">
            <a:avLst/>
          </a:prstGeom>
        </p:spPr>
      </p:pic>
      <p:sp>
        <p:nvSpPr>
          <p:cNvPr id="6" name="Rechteck 5"/>
          <p:cNvSpPr/>
          <p:nvPr/>
        </p:nvSpPr>
        <p:spPr>
          <a:xfrm>
            <a:off x="4519879" y="5877272"/>
            <a:ext cx="4221027" cy="400110"/>
          </a:xfrm>
          <a:prstGeom prst="rect">
            <a:avLst/>
          </a:prstGeom>
        </p:spPr>
        <p:txBody>
          <a:bodyPr wrap="none">
            <a:spAutoFit/>
          </a:bodyPr>
          <a:lstStyle>
            <a:defPPr>
              <a:defRPr lang="de-DE"/>
            </a:defPPr>
            <a:lvl1pPr algn="l" rtl="0" fontAlgn="base">
              <a:spcBef>
                <a:spcPct val="0"/>
              </a:spcBef>
              <a:spcAft>
                <a:spcPct val="0"/>
              </a:spcAft>
              <a:defRPr sz="2400" kern="1200">
                <a:solidFill>
                  <a:schemeClr val="tx1"/>
                </a:solidFill>
                <a:latin typeface="Arial" charset="0"/>
                <a:ea typeface="MS PGothic" pitchFamily="34" charset="-128"/>
                <a:cs typeface="+mn-cs"/>
              </a:defRPr>
            </a:lvl1pPr>
            <a:lvl2pPr marL="457200" algn="l" rtl="0" fontAlgn="base">
              <a:spcBef>
                <a:spcPct val="0"/>
              </a:spcBef>
              <a:spcAft>
                <a:spcPct val="0"/>
              </a:spcAft>
              <a:defRPr sz="2400" kern="1200">
                <a:solidFill>
                  <a:schemeClr val="tx1"/>
                </a:solidFill>
                <a:latin typeface="Arial" charset="0"/>
                <a:ea typeface="MS PGothic" pitchFamily="34" charset="-128"/>
                <a:cs typeface="+mn-cs"/>
              </a:defRPr>
            </a:lvl2pPr>
            <a:lvl3pPr marL="914400" algn="l" rtl="0" fontAlgn="base">
              <a:spcBef>
                <a:spcPct val="0"/>
              </a:spcBef>
              <a:spcAft>
                <a:spcPct val="0"/>
              </a:spcAft>
              <a:defRPr sz="2400" kern="1200">
                <a:solidFill>
                  <a:schemeClr val="tx1"/>
                </a:solidFill>
                <a:latin typeface="Arial" charset="0"/>
                <a:ea typeface="MS PGothic" pitchFamily="34" charset="-128"/>
                <a:cs typeface="+mn-cs"/>
              </a:defRPr>
            </a:lvl3pPr>
            <a:lvl4pPr marL="1371600" algn="l" rtl="0" fontAlgn="base">
              <a:spcBef>
                <a:spcPct val="0"/>
              </a:spcBef>
              <a:spcAft>
                <a:spcPct val="0"/>
              </a:spcAft>
              <a:defRPr sz="2400" kern="1200">
                <a:solidFill>
                  <a:schemeClr val="tx1"/>
                </a:solidFill>
                <a:latin typeface="Arial" charset="0"/>
                <a:ea typeface="MS PGothic" pitchFamily="34" charset="-128"/>
                <a:cs typeface="+mn-cs"/>
              </a:defRPr>
            </a:lvl4pPr>
            <a:lvl5pPr marL="1828800" algn="l" rtl="0" fontAlgn="base">
              <a:spcBef>
                <a:spcPct val="0"/>
              </a:spcBef>
              <a:spcAft>
                <a:spcPct val="0"/>
              </a:spcAft>
              <a:defRPr sz="2400" kern="1200">
                <a:solidFill>
                  <a:schemeClr val="tx1"/>
                </a:solidFill>
                <a:latin typeface="Arial" charset="0"/>
                <a:ea typeface="MS PGothic" pitchFamily="34" charset="-128"/>
                <a:cs typeface="+mn-cs"/>
              </a:defRPr>
            </a:lvl5pPr>
            <a:lvl6pPr marL="2286000" algn="l" defTabSz="914400" rtl="0" eaLnBrk="1" latinLnBrk="0" hangingPunct="1">
              <a:defRPr sz="2400" kern="1200">
                <a:solidFill>
                  <a:schemeClr val="tx1"/>
                </a:solidFill>
                <a:latin typeface="Arial" charset="0"/>
                <a:ea typeface="MS PGothic" pitchFamily="34" charset="-128"/>
                <a:cs typeface="+mn-cs"/>
              </a:defRPr>
            </a:lvl6pPr>
            <a:lvl7pPr marL="2743200" algn="l" defTabSz="914400" rtl="0" eaLnBrk="1" latinLnBrk="0" hangingPunct="1">
              <a:defRPr sz="2400" kern="1200">
                <a:solidFill>
                  <a:schemeClr val="tx1"/>
                </a:solidFill>
                <a:latin typeface="Arial" charset="0"/>
                <a:ea typeface="MS PGothic" pitchFamily="34" charset="-128"/>
                <a:cs typeface="+mn-cs"/>
              </a:defRPr>
            </a:lvl7pPr>
            <a:lvl8pPr marL="3200400" algn="l" defTabSz="914400" rtl="0" eaLnBrk="1" latinLnBrk="0" hangingPunct="1">
              <a:defRPr sz="2400" kern="1200">
                <a:solidFill>
                  <a:schemeClr val="tx1"/>
                </a:solidFill>
                <a:latin typeface="Arial" charset="0"/>
                <a:ea typeface="MS PGothic" pitchFamily="34" charset="-128"/>
                <a:cs typeface="+mn-cs"/>
              </a:defRPr>
            </a:lvl8pPr>
            <a:lvl9pPr marL="3657600" algn="l" defTabSz="914400" rtl="0" eaLnBrk="1" latinLnBrk="0" hangingPunct="1">
              <a:defRPr sz="2400" kern="1200">
                <a:solidFill>
                  <a:schemeClr val="tx1"/>
                </a:solidFill>
                <a:latin typeface="Arial" charset="0"/>
                <a:ea typeface="MS PGothic" pitchFamily="34" charset="-128"/>
                <a:cs typeface="+mn-cs"/>
              </a:defRPr>
            </a:lvl9pPr>
          </a:lstStyle>
          <a:p>
            <a:pPr algn="r"/>
            <a:r>
              <a:rPr lang="de-DE" sz="1000" dirty="0">
                <a:latin typeface="Calibri" pitchFamily="34" charset="0"/>
                <a:cs typeface="Calibri" pitchFamily="34" charset="0"/>
              </a:rPr>
              <a:t>Quelle: </a:t>
            </a:r>
            <a:r>
              <a:rPr lang="de-DE" sz="1000" dirty="0" err="1">
                <a:latin typeface="Calibri" pitchFamily="34" charset="0"/>
                <a:cs typeface="Calibri" pitchFamily="34" charset="0"/>
              </a:rPr>
              <a:t>rawpixel</a:t>
            </a:r>
            <a:r>
              <a:rPr lang="de-DE" sz="1000" dirty="0">
                <a:latin typeface="Calibri" pitchFamily="34" charset="0"/>
                <a:cs typeface="Calibri" pitchFamily="34" charset="0"/>
              </a:rPr>
              <a:t>, </a:t>
            </a:r>
            <a:r>
              <a:rPr lang="de-DE" sz="1000" u="sng" dirty="0" err="1">
                <a:solidFill>
                  <a:srgbClr val="327A86"/>
                </a:solidFill>
                <a:latin typeface="Calibri" pitchFamily="34" charset="0"/>
                <a:cs typeface="Calibri" pitchFamily="34" charset="0"/>
              </a:rPr>
              <a:t>pixabay.com</a:t>
            </a:r>
            <a:r>
              <a:rPr lang="de-DE" sz="1000" u="sng" dirty="0">
                <a:solidFill>
                  <a:srgbClr val="327A86"/>
                </a:solidFill>
                <a:latin typeface="Calibri" pitchFamily="34" charset="0"/>
                <a:cs typeface="Calibri" pitchFamily="34" charset="0"/>
              </a:rPr>
              <a:t>/en/graphic-background-sign-symbol-3625725/</a:t>
            </a:r>
            <a:br>
              <a:rPr lang="de-DE" sz="1000" u="sng" dirty="0">
                <a:solidFill>
                  <a:srgbClr val="327A86"/>
                </a:solidFill>
                <a:latin typeface="Calibri" pitchFamily="34" charset="0"/>
                <a:cs typeface="Calibri" pitchFamily="34" charset="0"/>
              </a:rPr>
            </a:br>
            <a:r>
              <a:rPr lang="de-DE" sz="1000" dirty="0">
                <a:latin typeface="Calibri" pitchFamily="34" charset="0"/>
                <a:cs typeface="Calibri" pitchFamily="34" charset="0"/>
              </a:rPr>
              <a:t>CC0-Lizenz</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a:latin typeface="Calibri" pitchFamily="34" charset="0"/>
                <a:cs typeface="Calibri" pitchFamily="34" charset="0"/>
              </a:rPr>
              <a:t>MOODLE …</a:t>
            </a:r>
            <a:endParaRPr lang="de-DE" dirty="0"/>
          </a:p>
        </p:txBody>
      </p:sp>
      <p:pic>
        <p:nvPicPr>
          <p:cNvPr id="8" name="Bild 3"/>
          <p:cNvPicPr>
            <a:picLocks noChangeAspect="1"/>
          </p:cNvPicPr>
          <p:nvPr/>
        </p:nvPicPr>
        <p:blipFill rotWithShape="1">
          <a:blip r:embed="rId3">
            <a:extLst>
              <a:ext uri="{28A0092B-C50C-407E-A947-70E740481C1C}">
                <a14:useLocalDpi xmlns:a14="http://schemas.microsoft.com/office/drawing/2010/main" val="0"/>
              </a:ext>
            </a:extLst>
          </a:blip>
          <a:srcRect r="10467"/>
          <a:stretch/>
        </p:blipFill>
        <p:spPr>
          <a:xfrm>
            <a:off x="-36512" y="1341912"/>
            <a:ext cx="4605402" cy="2880000"/>
          </a:xfrm>
          <a:prstGeom prst="rect">
            <a:avLst/>
          </a:prstGeom>
        </p:spPr>
      </p:pic>
      <p:pic>
        <p:nvPicPr>
          <p:cNvPr id="9" name="Bild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72000" y="1341912"/>
            <a:ext cx="4584337" cy="2880000"/>
          </a:xfrm>
          <a:prstGeom prst="rect">
            <a:avLst/>
          </a:prstGeom>
        </p:spPr>
      </p:pic>
      <p:sp>
        <p:nvSpPr>
          <p:cNvPr id="10" name="Rechteck 9"/>
          <p:cNvSpPr/>
          <p:nvPr/>
        </p:nvSpPr>
        <p:spPr>
          <a:xfrm>
            <a:off x="218289" y="4221088"/>
            <a:ext cx="4324400" cy="400110"/>
          </a:xfrm>
          <a:prstGeom prst="rect">
            <a:avLst/>
          </a:prstGeom>
        </p:spPr>
        <p:txBody>
          <a:bodyPr wrap="square">
            <a:spAutoFit/>
          </a:bodyPr>
          <a:lstStyle>
            <a:defPPr>
              <a:defRPr lang="de-DE"/>
            </a:defPPr>
            <a:lvl1pPr algn="l" rtl="0" fontAlgn="base">
              <a:spcBef>
                <a:spcPct val="0"/>
              </a:spcBef>
              <a:spcAft>
                <a:spcPct val="0"/>
              </a:spcAft>
              <a:defRPr sz="2400" kern="1200">
                <a:solidFill>
                  <a:schemeClr val="tx1"/>
                </a:solidFill>
                <a:latin typeface="Arial" charset="0"/>
                <a:ea typeface="MS PGothic" pitchFamily="34" charset="-128"/>
                <a:cs typeface="+mn-cs"/>
              </a:defRPr>
            </a:lvl1pPr>
            <a:lvl2pPr marL="457200" algn="l" rtl="0" fontAlgn="base">
              <a:spcBef>
                <a:spcPct val="0"/>
              </a:spcBef>
              <a:spcAft>
                <a:spcPct val="0"/>
              </a:spcAft>
              <a:defRPr sz="2400" kern="1200">
                <a:solidFill>
                  <a:schemeClr val="tx1"/>
                </a:solidFill>
                <a:latin typeface="Arial" charset="0"/>
                <a:ea typeface="MS PGothic" pitchFamily="34" charset="-128"/>
                <a:cs typeface="+mn-cs"/>
              </a:defRPr>
            </a:lvl2pPr>
            <a:lvl3pPr marL="914400" algn="l" rtl="0" fontAlgn="base">
              <a:spcBef>
                <a:spcPct val="0"/>
              </a:spcBef>
              <a:spcAft>
                <a:spcPct val="0"/>
              </a:spcAft>
              <a:defRPr sz="2400" kern="1200">
                <a:solidFill>
                  <a:schemeClr val="tx1"/>
                </a:solidFill>
                <a:latin typeface="Arial" charset="0"/>
                <a:ea typeface="MS PGothic" pitchFamily="34" charset="-128"/>
                <a:cs typeface="+mn-cs"/>
              </a:defRPr>
            </a:lvl3pPr>
            <a:lvl4pPr marL="1371600" algn="l" rtl="0" fontAlgn="base">
              <a:spcBef>
                <a:spcPct val="0"/>
              </a:spcBef>
              <a:spcAft>
                <a:spcPct val="0"/>
              </a:spcAft>
              <a:defRPr sz="2400" kern="1200">
                <a:solidFill>
                  <a:schemeClr val="tx1"/>
                </a:solidFill>
                <a:latin typeface="Arial" charset="0"/>
                <a:ea typeface="MS PGothic" pitchFamily="34" charset="-128"/>
                <a:cs typeface="+mn-cs"/>
              </a:defRPr>
            </a:lvl4pPr>
            <a:lvl5pPr marL="1828800" algn="l" rtl="0" fontAlgn="base">
              <a:spcBef>
                <a:spcPct val="0"/>
              </a:spcBef>
              <a:spcAft>
                <a:spcPct val="0"/>
              </a:spcAft>
              <a:defRPr sz="2400" kern="1200">
                <a:solidFill>
                  <a:schemeClr val="tx1"/>
                </a:solidFill>
                <a:latin typeface="Arial" charset="0"/>
                <a:ea typeface="MS PGothic" pitchFamily="34" charset="-128"/>
                <a:cs typeface="+mn-cs"/>
              </a:defRPr>
            </a:lvl5pPr>
            <a:lvl6pPr marL="2286000" algn="l" defTabSz="914400" rtl="0" eaLnBrk="1" latinLnBrk="0" hangingPunct="1">
              <a:defRPr sz="2400" kern="1200">
                <a:solidFill>
                  <a:schemeClr val="tx1"/>
                </a:solidFill>
                <a:latin typeface="Arial" charset="0"/>
                <a:ea typeface="MS PGothic" pitchFamily="34" charset="-128"/>
                <a:cs typeface="+mn-cs"/>
              </a:defRPr>
            </a:lvl6pPr>
            <a:lvl7pPr marL="2743200" algn="l" defTabSz="914400" rtl="0" eaLnBrk="1" latinLnBrk="0" hangingPunct="1">
              <a:defRPr sz="2400" kern="1200">
                <a:solidFill>
                  <a:schemeClr val="tx1"/>
                </a:solidFill>
                <a:latin typeface="Arial" charset="0"/>
                <a:ea typeface="MS PGothic" pitchFamily="34" charset="-128"/>
                <a:cs typeface="+mn-cs"/>
              </a:defRPr>
            </a:lvl7pPr>
            <a:lvl8pPr marL="3200400" algn="l" defTabSz="914400" rtl="0" eaLnBrk="1" latinLnBrk="0" hangingPunct="1">
              <a:defRPr sz="2400" kern="1200">
                <a:solidFill>
                  <a:schemeClr val="tx1"/>
                </a:solidFill>
                <a:latin typeface="Arial" charset="0"/>
                <a:ea typeface="MS PGothic" pitchFamily="34" charset="-128"/>
                <a:cs typeface="+mn-cs"/>
              </a:defRPr>
            </a:lvl8pPr>
            <a:lvl9pPr marL="3657600" algn="l" defTabSz="914400" rtl="0" eaLnBrk="1" latinLnBrk="0" hangingPunct="1">
              <a:defRPr sz="2400" kern="1200">
                <a:solidFill>
                  <a:schemeClr val="tx1"/>
                </a:solidFill>
                <a:latin typeface="Arial" charset="0"/>
                <a:ea typeface="MS PGothic" pitchFamily="34" charset="-128"/>
                <a:cs typeface="+mn-cs"/>
              </a:defRPr>
            </a:lvl9pPr>
          </a:lstStyle>
          <a:p>
            <a:pPr algn="r"/>
            <a:r>
              <a:rPr lang="de-DE" sz="1000" dirty="0">
                <a:latin typeface="Calibri" pitchFamily="34" charset="0"/>
                <a:cs typeface="Calibri" pitchFamily="34" charset="0"/>
              </a:rPr>
              <a:t>Quelle: </a:t>
            </a:r>
            <a:r>
              <a:rPr lang="de-DE" sz="1000" dirty="0" err="1">
                <a:latin typeface="Calibri" pitchFamily="34" charset="0"/>
                <a:cs typeface="Calibri" pitchFamily="34" charset="0"/>
              </a:rPr>
              <a:t>ribkhan</a:t>
            </a:r>
            <a:r>
              <a:rPr lang="de-DE" sz="1000" dirty="0">
                <a:latin typeface="Calibri" pitchFamily="34" charset="0"/>
                <a:cs typeface="Calibri" pitchFamily="34" charset="0"/>
              </a:rPr>
              <a:t>, </a:t>
            </a:r>
            <a:r>
              <a:rPr lang="de-DE" sz="1000" u="sng" dirty="0" err="1">
                <a:solidFill>
                  <a:srgbClr val="327A86"/>
                </a:solidFill>
                <a:latin typeface="Calibri" pitchFamily="34" charset="0"/>
                <a:cs typeface="Calibri" pitchFamily="34" charset="0"/>
              </a:rPr>
              <a:t>pixabay.com</a:t>
            </a:r>
            <a:r>
              <a:rPr lang="de-DE" sz="1000" u="sng" dirty="0">
                <a:solidFill>
                  <a:srgbClr val="327A86"/>
                </a:solidFill>
                <a:latin typeface="Calibri" pitchFamily="34" charset="0"/>
                <a:cs typeface="Calibri" pitchFamily="34" charset="0"/>
              </a:rPr>
              <a:t>/en/graphic-background-sign-symbol-3625725/</a:t>
            </a:r>
            <a:br>
              <a:rPr lang="de-DE" sz="1000" u="sng" dirty="0">
                <a:solidFill>
                  <a:srgbClr val="327A86"/>
                </a:solidFill>
                <a:latin typeface="Calibri" pitchFamily="34" charset="0"/>
                <a:cs typeface="Calibri" pitchFamily="34" charset="0"/>
              </a:rPr>
            </a:br>
            <a:r>
              <a:rPr lang="de-DE" sz="1000" dirty="0">
                <a:latin typeface="Calibri" pitchFamily="34" charset="0"/>
                <a:cs typeface="Calibri" pitchFamily="34" charset="0"/>
              </a:rPr>
              <a:t>CC0-Lizenz</a:t>
            </a:r>
          </a:p>
        </p:txBody>
      </p:sp>
      <p:sp>
        <p:nvSpPr>
          <p:cNvPr id="11" name="Rechteck 10"/>
          <p:cNvSpPr/>
          <p:nvPr/>
        </p:nvSpPr>
        <p:spPr>
          <a:xfrm>
            <a:off x="4814912" y="4221912"/>
            <a:ext cx="4324400" cy="246221"/>
          </a:xfrm>
          <a:prstGeom prst="rect">
            <a:avLst/>
          </a:prstGeom>
        </p:spPr>
        <p:txBody>
          <a:bodyPr wrap="square">
            <a:spAutoFit/>
          </a:bodyPr>
          <a:lstStyle>
            <a:defPPr>
              <a:defRPr lang="de-DE"/>
            </a:defPPr>
            <a:lvl1pPr algn="l" rtl="0" fontAlgn="base">
              <a:spcBef>
                <a:spcPct val="0"/>
              </a:spcBef>
              <a:spcAft>
                <a:spcPct val="0"/>
              </a:spcAft>
              <a:defRPr sz="2400" kern="1200">
                <a:solidFill>
                  <a:schemeClr val="tx1"/>
                </a:solidFill>
                <a:latin typeface="Arial" charset="0"/>
                <a:ea typeface="MS PGothic" pitchFamily="34" charset="-128"/>
                <a:cs typeface="+mn-cs"/>
              </a:defRPr>
            </a:lvl1pPr>
            <a:lvl2pPr marL="457200" algn="l" rtl="0" fontAlgn="base">
              <a:spcBef>
                <a:spcPct val="0"/>
              </a:spcBef>
              <a:spcAft>
                <a:spcPct val="0"/>
              </a:spcAft>
              <a:defRPr sz="2400" kern="1200">
                <a:solidFill>
                  <a:schemeClr val="tx1"/>
                </a:solidFill>
                <a:latin typeface="Arial" charset="0"/>
                <a:ea typeface="MS PGothic" pitchFamily="34" charset="-128"/>
                <a:cs typeface="+mn-cs"/>
              </a:defRPr>
            </a:lvl2pPr>
            <a:lvl3pPr marL="914400" algn="l" rtl="0" fontAlgn="base">
              <a:spcBef>
                <a:spcPct val="0"/>
              </a:spcBef>
              <a:spcAft>
                <a:spcPct val="0"/>
              </a:spcAft>
              <a:defRPr sz="2400" kern="1200">
                <a:solidFill>
                  <a:schemeClr val="tx1"/>
                </a:solidFill>
                <a:latin typeface="Arial" charset="0"/>
                <a:ea typeface="MS PGothic" pitchFamily="34" charset="-128"/>
                <a:cs typeface="+mn-cs"/>
              </a:defRPr>
            </a:lvl3pPr>
            <a:lvl4pPr marL="1371600" algn="l" rtl="0" fontAlgn="base">
              <a:spcBef>
                <a:spcPct val="0"/>
              </a:spcBef>
              <a:spcAft>
                <a:spcPct val="0"/>
              </a:spcAft>
              <a:defRPr sz="2400" kern="1200">
                <a:solidFill>
                  <a:schemeClr val="tx1"/>
                </a:solidFill>
                <a:latin typeface="Arial" charset="0"/>
                <a:ea typeface="MS PGothic" pitchFamily="34" charset="-128"/>
                <a:cs typeface="+mn-cs"/>
              </a:defRPr>
            </a:lvl4pPr>
            <a:lvl5pPr marL="1828800" algn="l" rtl="0" fontAlgn="base">
              <a:spcBef>
                <a:spcPct val="0"/>
              </a:spcBef>
              <a:spcAft>
                <a:spcPct val="0"/>
              </a:spcAft>
              <a:defRPr sz="2400" kern="1200">
                <a:solidFill>
                  <a:schemeClr val="tx1"/>
                </a:solidFill>
                <a:latin typeface="Arial" charset="0"/>
                <a:ea typeface="MS PGothic" pitchFamily="34" charset="-128"/>
                <a:cs typeface="+mn-cs"/>
              </a:defRPr>
            </a:lvl5pPr>
            <a:lvl6pPr marL="2286000" algn="l" defTabSz="914400" rtl="0" eaLnBrk="1" latinLnBrk="0" hangingPunct="1">
              <a:defRPr sz="2400" kern="1200">
                <a:solidFill>
                  <a:schemeClr val="tx1"/>
                </a:solidFill>
                <a:latin typeface="Arial" charset="0"/>
                <a:ea typeface="MS PGothic" pitchFamily="34" charset="-128"/>
                <a:cs typeface="+mn-cs"/>
              </a:defRPr>
            </a:lvl6pPr>
            <a:lvl7pPr marL="2743200" algn="l" defTabSz="914400" rtl="0" eaLnBrk="1" latinLnBrk="0" hangingPunct="1">
              <a:defRPr sz="2400" kern="1200">
                <a:solidFill>
                  <a:schemeClr val="tx1"/>
                </a:solidFill>
                <a:latin typeface="Arial" charset="0"/>
                <a:ea typeface="MS PGothic" pitchFamily="34" charset="-128"/>
                <a:cs typeface="+mn-cs"/>
              </a:defRPr>
            </a:lvl7pPr>
            <a:lvl8pPr marL="3200400" algn="l" defTabSz="914400" rtl="0" eaLnBrk="1" latinLnBrk="0" hangingPunct="1">
              <a:defRPr sz="2400" kern="1200">
                <a:solidFill>
                  <a:schemeClr val="tx1"/>
                </a:solidFill>
                <a:latin typeface="Arial" charset="0"/>
                <a:ea typeface="MS PGothic" pitchFamily="34" charset="-128"/>
                <a:cs typeface="+mn-cs"/>
              </a:defRPr>
            </a:lvl8pPr>
            <a:lvl9pPr marL="3657600" algn="l" defTabSz="914400" rtl="0" eaLnBrk="1" latinLnBrk="0" hangingPunct="1">
              <a:defRPr sz="2400" kern="1200">
                <a:solidFill>
                  <a:schemeClr val="tx1"/>
                </a:solidFill>
                <a:latin typeface="Arial" charset="0"/>
                <a:ea typeface="MS PGothic" pitchFamily="34" charset="-128"/>
                <a:cs typeface="+mn-cs"/>
              </a:defRPr>
            </a:lvl9pPr>
          </a:lstStyle>
          <a:p>
            <a:pPr algn="r"/>
            <a:r>
              <a:rPr lang="de-DE" sz="1000" dirty="0">
                <a:latin typeface="Calibri" pitchFamily="34" charset="0"/>
                <a:cs typeface="Calibri" pitchFamily="34" charset="0"/>
              </a:rPr>
              <a:t>Quelle: Kay </a:t>
            </a:r>
            <a:r>
              <a:rPr lang="de-DE" sz="1000" dirty="0" err="1">
                <a:latin typeface="Calibri" pitchFamily="34" charset="0"/>
                <a:cs typeface="Calibri" pitchFamily="34" charset="0"/>
              </a:rPr>
              <a:t>Herschelmann</a:t>
            </a:r>
            <a:r>
              <a:rPr lang="de-DE" sz="1000" dirty="0">
                <a:latin typeface="Calibri" pitchFamily="34" charset="0"/>
                <a:cs typeface="Calibri" pitchFamily="34" charset="0"/>
              </a:rPr>
              <a:t> für das DZLM</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9" name="Textfeld 4"/>
          <p:cNvSpPr txBox="1">
            <a:spLocks noChangeArrowheads="1"/>
          </p:cNvSpPr>
          <p:nvPr/>
        </p:nvSpPr>
        <p:spPr bwMode="auto">
          <a:xfrm>
            <a:off x="2124075" y="1557338"/>
            <a:ext cx="184150" cy="400050"/>
          </a:xfrm>
          <a:prstGeom prst="rect">
            <a:avLst/>
          </a:prstGeom>
          <a:noFill/>
          <a:ln w="9525">
            <a:noFill/>
            <a:miter lim="800000"/>
            <a:headEnd/>
            <a:tailEnd/>
          </a:ln>
        </p:spPr>
        <p:txBody>
          <a:bodyPr wrap="none">
            <a:spAutoFit/>
          </a:bodyPr>
          <a:lstStyle/>
          <a:p>
            <a:endParaRPr lang="de-DE" sz="2000">
              <a:latin typeface="Calibri" pitchFamily="-93" charset="0"/>
            </a:endParaRPr>
          </a:p>
        </p:txBody>
      </p:sp>
      <p:sp>
        <p:nvSpPr>
          <p:cNvPr id="5" name="Textfeld 4"/>
          <p:cNvSpPr txBox="1"/>
          <p:nvPr/>
        </p:nvSpPr>
        <p:spPr>
          <a:xfrm flipH="1">
            <a:off x="755576" y="2636912"/>
            <a:ext cx="7704856" cy="646331"/>
          </a:xfrm>
          <a:prstGeom prst="rect">
            <a:avLst/>
          </a:prstGeom>
          <a:noFill/>
        </p:spPr>
        <p:txBody>
          <a:bodyPr wrap="square" rtlCol="0">
            <a:spAutoFit/>
          </a:bodyPr>
          <a:lstStyle/>
          <a:p>
            <a:r>
              <a:rPr lang="de-DE" sz="3600" b="1" dirty="0">
                <a:solidFill>
                  <a:srgbClr val="327A86"/>
                </a:solidFill>
                <a:latin typeface="Calibri" panose="020F0502020204030204" pitchFamily="34" charset="0"/>
              </a:rPr>
              <a:t>Vielen Dank für Ihre Aufmerksamkeit!</a:t>
            </a:r>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Titel 5"/>
          <p:cNvSpPr>
            <a:spLocks noGrp="1"/>
          </p:cNvSpPr>
          <p:nvPr>
            <p:ph type="title"/>
          </p:nvPr>
        </p:nvSpPr>
        <p:spPr>
          <a:xfrm>
            <a:off x="324024" y="332656"/>
            <a:ext cx="7776368" cy="1008112"/>
          </a:xfrm>
        </p:spPr>
        <p:txBody>
          <a:bodyPr>
            <a:normAutofit/>
          </a:bodyPr>
          <a:lstStyle/>
          <a:p>
            <a:r>
              <a:rPr lang="de-DE" dirty="0"/>
              <a:t>Vorschlag für Zeitstruktur </a:t>
            </a:r>
            <a:br>
              <a:rPr lang="de-DE" dirty="0"/>
            </a:br>
            <a:r>
              <a:rPr lang="de-DE" dirty="0"/>
              <a:t>im Steckbrief</a:t>
            </a:r>
          </a:p>
        </p:txBody>
      </p:sp>
      <p:graphicFrame>
        <p:nvGraphicFramePr>
          <p:cNvPr id="4" name="Tabelle 3"/>
          <p:cNvGraphicFramePr>
            <a:graphicFrameLocks noGrp="1"/>
          </p:cNvGraphicFramePr>
          <p:nvPr>
            <p:extLst>
              <p:ext uri="{D42A27DB-BD31-4B8C-83A1-F6EECF244321}">
                <p14:modId xmlns:p14="http://schemas.microsoft.com/office/powerpoint/2010/main" val="2681580545"/>
              </p:ext>
            </p:extLst>
          </p:nvPr>
        </p:nvGraphicFramePr>
        <p:xfrm>
          <a:off x="2195736" y="1052735"/>
          <a:ext cx="6663234" cy="5688632"/>
        </p:xfrm>
        <a:graphic>
          <a:graphicData uri="http://schemas.openxmlformats.org/drawingml/2006/table">
            <a:tbl>
              <a:tblPr/>
              <a:tblGrid>
                <a:gridCol w="773626">
                  <a:extLst>
                    <a:ext uri="{9D8B030D-6E8A-4147-A177-3AD203B41FA5}">
                      <a16:colId xmlns:a16="http://schemas.microsoft.com/office/drawing/2014/main" val="20000"/>
                    </a:ext>
                  </a:extLst>
                </a:gridCol>
                <a:gridCol w="4258584">
                  <a:extLst>
                    <a:ext uri="{9D8B030D-6E8A-4147-A177-3AD203B41FA5}">
                      <a16:colId xmlns:a16="http://schemas.microsoft.com/office/drawing/2014/main" val="20001"/>
                    </a:ext>
                  </a:extLst>
                </a:gridCol>
                <a:gridCol w="385357">
                  <a:extLst>
                    <a:ext uri="{9D8B030D-6E8A-4147-A177-3AD203B41FA5}">
                      <a16:colId xmlns:a16="http://schemas.microsoft.com/office/drawing/2014/main" val="20002"/>
                    </a:ext>
                  </a:extLst>
                </a:gridCol>
                <a:gridCol w="1245667">
                  <a:extLst>
                    <a:ext uri="{9D8B030D-6E8A-4147-A177-3AD203B41FA5}">
                      <a16:colId xmlns:a16="http://schemas.microsoft.com/office/drawing/2014/main" val="20003"/>
                    </a:ext>
                  </a:extLst>
                </a:gridCol>
              </a:tblGrid>
              <a:tr h="202505">
                <a:tc gridSpan="4">
                  <a:txBody>
                    <a:bodyPr/>
                    <a:lstStyle/>
                    <a:p>
                      <a:pPr>
                        <a:lnSpc>
                          <a:spcPts val="1200"/>
                        </a:lnSpc>
                        <a:spcAft>
                          <a:spcPts val="0"/>
                        </a:spcAft>
                      </a:pPr>
                      <a:r>
                        <a:rPr lang="de-DE" sz="900" b="1" spc="25" dirty="0">
                          <a:solidFill>
                            <a:srgbClr val="327A86"/>
                          </a:solidFill>
                          <a:latin typeface="Calibri"/>
                          <a:ea typeface="Times New Roman"/>
                          <a:cs typeface="Times New Roman"/>
                        </a:rPr>
                        <a:t> </a:t>
                      </a:r>
                    </a:p>
                  </a:txBody>
                  <a:tcPr marL="0" marR="0" marT="0" marB="0">
                    <a:lnL>
                      <a:noFill/>
                    </a:lnL>
                    <a:lnR>
                      <a:noFill/>
                    </a:lnR>
                    <a:lnT>
                      <a:noFill/>
                    </a:lnT>
                    <a:lnB>
                      <a:noFill/>
                    </a:lnB>
                  </a:tcPr>
                </a:tc>
                <a:tc hMerge="1">
                  <a:txBody>
                    <a:bodyPr/>
                    <a:lstStyle/>
                    <a:p>
                      <a:endParaRPr lang="de-DE"/>
                    </a:p>
                  </a:txBody>
                  <a:tcPr/>
                </a:tc>
                <a:tc hMerge="1">
                  <a:txBody>
                    <a:bodyPr/>
                    <a:lstStyle/>
                    <a:p>
                      <a:endParaRPr lang="de-DE"/>
                    </a:p>
                  </a:txBody>
                  <a:tcPr/>
                </a:tc>
                <a:tc hMerge="1">
                  <a:txBody>
                    <a:bodyPr/>
                    <a:lstStyle/>
                    <a:p>
                      <a:endParaRPr lang="de-DE"/>
                    </a:p>
                  </a:txBody>
                  <a:tcPr/>
                </a:tc>
                <a:extLst>
                  <a:ext uri="{0D108BD9-81ED-4DB2-BD59-A6C34878D82A}">
                    <a16:rowId xmlns:a16="http://schemas.microsoft.com/office/drawing/2014/main" val="10000"/>
                  </a:ext>
                </a:extLst>
              </a:tr>
              <a:tr h="202505">
                <a:tc>
                  <a:txBody>
                    <a:bodyPr/>
                    <a:lstStyle/>
                    <a:p>
                      <a:pPr>
                        <a:lnSpc>
                          <a:spcPts val="1200"/>
                        </a:lnSpc>
                        <a:spcAft>
                          <a:spcPts val="0"/>
                        </a:spcAft>
                      </a:pPr>
                      <a:r>
                        <a:rPr lang="de-DE" sz="700" b="1">
                          <a:latin typeface="Calibri"/>
                          <a:ea typeface="Times New Roman"/>
                          <a:cs typeface="Times New Roman"/>
                        </a:rPr>
                        <a:t>Zeit</a:t>
                      </a:r>
                    </a:p>
                  </a:txBody>
                  <a:tcPr marL="0" marR="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ts val="1200"/>
                        </a:lnSpc>
                        <a:spcAft>
                          <a:spcPts val="0"/>
                        </a:spcAft>
                      </a:pPr>
                      <a:r>
                        <a:rPr lang="de-DE" sz="700" b="1">
                          <a:latin typeface="Calibri"/>
                          <a:ea typeface="Times New Roman"/>
                          <a:cs typeface="Times New Roman"/>
                        </a:rPr>
                        <a:t>Phase / Aktivität</a:t>
                      </a:r>
                    </a:p>
                  </a:txBody>
                  <a:tcPr marL="113221" marR="113221"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ts val="1200"/>
                        </a:lnSpc>
                        <a:spcAft>
                          <a:spcPts val="0"/>
                        </a:spcAft>
                      </a:pPr>
                      <a:r>
                        <a:rPr lang="de-DE" sz="700" b="1">
                          <a:latin typeface="Calibri"/>
                          <a:ea typeface="Times New Roman"/>
                          <a:cs typeface="Times New Roman"/>
                        </a:rPr>
                        <a:t>SF/M</a:t>
                      </a:r>
                    </a:p>
                  </a:txBody>
                  <a:tcPr marL="0" marR="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ts val="1200"/>
                        </a:lnSpc>
                        <a:spcAft>
                          <a:spcPts val="0"/>
                        </a:spcAft>
                      </a:pPr>
                      <a:r>
                        <a:rPr lang="de-DE" sz="700" b="1">
                          <a:latin typeface="Calibri"/>
                          <a:ea typeface="Times New Roman"/>
                          <a:cs typeface="Times New Roman"/>
                        </a:rPr>
                        <a:t>Material / Medien</a:t>
                      </a:r>
                    </a:p>
                  </a:txBody>
                  <a:tcPr marL="0" marR="0" marT="0" marB="0">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795096">
                <a:tc>
                  <a:txBody>
                    <a:bodyPr/>
                    <a:lstStyle/>
                    <a:p>
                      <a:pPr>
                        <a:lnSpc>
                          <a:spcPts val="1200"/>
                        </a:lnSpc>
                        <a:spcAft>
                          <a:spcPts val="0"/>
                        </a:spcAft>
                      </a:pPr>
                      <a:r>
                        <a:rPr lang="de-DE" sz="700" b="0">
                          <a:latin typeface="Calibri"/>
                          <a:ea typeface="Times New Roman"/>
                          <a:cs typeface="Times New Roman"/>
                        </a:rPr>
                        <a:t>30 min</a:t>
                      </a:r>
                      <a:endParaRPr lang="de-DE" sz="700" b="1">
                        <a:latin typeface="Calibri"/>
                        <a:ea typeface="Times New Roman"/>
                        <a:cs typeface="Times New Roman"/>
                      </a:endParaRPr>
                    </a:p>
                  </a:txBody>
                  <a:tcPr marL="0" marR="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spcAft>
                          <a:spcPts val="0"/>
                        </a:spcAft>
                      </a:pPr>
                      <a:r>
                        <a:rPr lang="de-DE" sz="800" b="1" dirty="0">
                          <a:solidFill>
                            <a:srgbClr val="000000"/>
                          </a:solidFill>
                          <a:latin typeface="Calibri"/>
                          <a:ea typeface="Times New Roman"/>
                          <a:cs typeface="Times New Roman"/>
                        </a:rPr>
                        <a:t>Begrüßung und Reflexion </a:t>
                      </a:r>
                      <a:r>
                        <a:rPr lang="de-DE" sz="800" dirty="0">
                          <a:solidFill>
                            <a:srgbClr val="000000"/>
                          </a:solidFill>
                          <a:latin typeface="Calibri"/>
                          <a:ea typeface="Times New Roman"/>
                          <a:cs typeface="Times New Roman"/>
                        </a:rPr>
                        <a:t>(Praxisphase 2) </a:t>
                      </a:r>
                    </a:p>
                    <a:p>
                      <a:pPr>
                        <a:lnSpc>
                          <a:spcPts val="1200"/>
                        </a:lnSpc>
                        <a:spcAft>
                          <a:spcPts val="0"/>
                        </a:spcAft>
                      </a:pPr>
                      <a:r>
                        <a:rPr lang="de-DE" sz="800" dirty="0">
                          <a:solidFill>
                            <a:srgbClr val="000000"/>
                          </a:solidFill>
                          <a:latin typeface="Calibri"/>
                          <a:ea typeface="Times New Roman"/>
                          <a:cs typeface="Times New Roman"/>
                        </a:rPr>
                        <a:t>PLG/ Erprobung</a:t>
                      </a:r>
                    </a:p>
                    <a:p>
                      <a:pPr>
                        <a:lnSpc>
                          <a:spcPts val="1200"/>
                        </a:lnSpc>
                        <a:spcAft>
                          <a:spcPts val="0"/>
                        </a:spcAft>
                      </a:pPr>
                      <a:r>
                        <a:rPr lang="de-DE" sz="800" dirty="0">
                          <a:solidFill>
                            <a:srgbClr val="000000"/>
                          </a:solidFill>
                          <a:latin typeface="Calibri"/>
                          <a:ea typeface="Times New Roman"/>
                          <a:cs typeface="Times New Roman"/>
                        </a:rPr>
                        <a:t>Modellierungsprozesses einer Fermi-Aufgabe/ Problemaufgabe</a:t>
                      </a:r>
                    </a:p>
                  </a:txBody>
                  <a:tcPr marL="113221" marR="113221"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spcAft>
                          <a:spcPts val="0"/>
                        </a:spcAft>
                      </a:pPr>
                      <a:r>
                        <a:rPr lang="de-DE" sz="800">
                          <a:solidFill>
                            <a:srgbClr val="000000"/>
                          </a:solidFill>
                          <a:latin typeface="Calibri"/>
                          <a:ea typeface="Times New Roman"/>
                          <a:cs typeface="Times New Roman"/>
                        </a:rPr>
                        <a:t>PL/GA</a:t>
                      </a:r>
                    </a:p>
                  </a:txBody>
                  <a:tcPr marL="0" marR="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spcAft>
                          <a:spcPts val="0"/>
                        </a:spcAft>
                      </a:pPr>
                      <a:r>
                        <a:rPr lang="de-DE" sz="800">
                          <a:solidFill>
                            <a:srgbClr val="000000"/>
                          </a:solidFill>
                          <a:latin typeface="Calibri"/>
                          <a:ea typeface="Times New Roman"/>
                          <a:cs typeface="Times New Roman"/>
                        </a:rPr>
                        <a:t>Beamer, Laptop, Pinnwand</a:t>
                      </a:r>
                    </a:p>
                    <a:p>
                      <a:pPr>
                        <a:lnSpc>
                          <a:spcPts val="1200"/>
                        </a:lnSpc>
                        <a:spcAft>
                          <a:spcPts val="0"/>
                        </a:spcAft>
                      </a:pPr>
                      <a:r>
                        <a:rPr lang="de-DE" sz="800">
                          <a:solidFill>
                            <a:srgbClr val="000000"/>
                          </a:solidFill>
                          <a:latin typeface="Calibri"/>
                          <a:ea typeface="Times New Roman"/>
                          <a:cs typeface="Times New Roman"/>
                        </a:rPr>
                        <a:t>Materialien der TN</a:t>
                      </a:r>
                    </a:p>
                    <a:p>
                      <a:pPr>
                        <a:lnSpc>
                          <a:spcPts val="1200"/>
                        </a:lnSpc>
                        <a:spcAft>
                          <a:spcPts val="0"/>
                        </a:spcAft>
                      </a:pPr>
                      <a:r>
                        <a:rPr lang="de-DE" sz="800">
                          <a:solidFill>
                            <a:srgbClr val="000000"/>
                          </a:solidFill>
                          <a:latin typeface="Calibri"/>
                          <a:ea typeface="Times New Roman"/>
                          <a:cs typeface="Times New Roman"/>
                        </a:rPr>
                        <a:t>Folien 6-13</a:t>
                      </a:r>
                    </a:p>
                  </a:txBody>
                  <a:tcPr marL="0" marR="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1028662">
                <a:tc>
                  <a:txBody>
                    <a:bodyPr/>
                    <a:lstStyle/>
                    <a:p>
                      <a:pPr>
                        <a:lnSpc>
                          <a:spcPts val="1200"/>
                        </a:lnSpc>
                        <a:spcAft>
                          <a:spcPts val="0"/>
                        </a:spcAft>
                      </a:pPr>
                      <a:r>
                        <a:rPr lang="de-DE" sz="700" b="0">
                          <a:latin typeface="Calibri"/>
                          <a:ea typeface="Times New Roman"/>
                          <a:cs typeface="Times New Roman"/>
                        </a:rPr>
                        <a:t>25min</a:t>
                      </a:r>
                      <a:endParaRPr lang="de-DE" sz="700" b="1">
                        <a:latin typeface="Calibri"/>
                        <a:ea typeface="Times New Roman"/>
                        <a:cs typeface="Times New Roman"/>
                      </a:endParaRPr>
                    </a:p>
                  </a:txBody>
                  <a:tcPr marL="0" marR="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spcAft>
                          <a:spcPts val="0"/>
                        </a:spcAft>
                      </a:pPr>
                      <a:r>
                        <a:rPr lang="de-DE" sz="800" b="1" dirty="0">
                          <a:solidFill>
                            <a:srgbClr val="000000"/>
                          </a:solidFill>
                          <a:latin typeface="Calibri"/>
                          <a:ea typeface="Times New Roman"/>
                          <a:cs typeface="Times New Roman"/>
                        </a:rPr>
                        <a:t>Input und Übung; Zum Problemlösen</a:t>
                      </a:r>
                      <a:endParaRPr lang="de-DE" sz="800" dirty="0">
                        <a:solidFill>
                          <a:srgbClr val="000000"/>
                        </a:solidFill>
                        <a:latin typeface="Calibri"/>
                        <a:ea typeface="Times New Roman"/>
                        <a:cs typeface="Times New Roman"/>
                      </a:endParaRPr>
                    </a:p>
                    <a:p>
                      <a:pPr marL="288290" indent="-288290">
                        <a:lnSpc>
                          <a:spcPts val="1200"/>
                        </a:lnSpc>
                        <a:spcAft>
                          <a:spcPts val="0"/>
                        </a:spcAft>
                      </a:pPr>
                      <a:r>
                        <a:rPr lang="de-DE" sz="800" dirty="0">
                          <a:solidFill>
                            <a:srgbClr val="000000"/>
                          </a:solidFill>
                          <a:latin typeface="Calibri"/>
                          <a:ea typeface="Times New Roman"/>
                          <a:cs typeface="Times New Roman"/>
                        </a:rPr>
                        <a:t>Sensibilisierung für die Thematik </a:t>
                      </a:r>
                    </a:p>
                    <a:p>
                      <a:pPr marL="288290" indent="-288290">
                        <a:lnSpc>
                          <a:spcPts val="1200"/>
                        </a:lnSpc>
                        <a:spcAft>
                          <a:spcPts val="0"/>
                        </a:spcAft>
                      </a:pPr>
                      <a:r>
                        <a:rPr lang="de-DE" sz="800" dirty="0">
                          <a:solidFill>
                            <a:srgbClr val="000000"/>
                          </a:solidFill>
                          <a:latin typeface="Calibri"/>
                          <a:ea typeface="Times New Roman"/>
                          <a:cs typeface="Times New Roman"/>
                        </a:rPr>
                        <a:t>Begriffe Problem, Problemaufgabe</a:t>
                      </a:r>
                    </a:p>
                    <a:p>
                      <a:pPr marL="288290" indent="-288290">
                        <a:lnSpc>
                          <a:spcPts val="1200"/>
                        </a:lnSpc>
                        <a:spcAft>
                          <a:spcPts val="0"/>
                        </a:spcAft>
                      </a:pPr>
                      <a:r>
                        <a:rPr lang="de-DE" sz="800" dirty="0">
                          <a:solidFill>
                            <a:srgbClr val="000000"/>
                          </a:solidFill>
                          <a:latin typeface="Calibri"/>
                          <a:ea typeface="Times New Roman"/>
                          <a:cs typeface="Times New Roman"/>
                        </a:rPr>
                        <a:t>Reflexion zu Problemlöseprozessen von Grundschulkindern</a:t>
                      </a:r>
                    </a:p>
                  </a:txBody>
                  <a:tcPr marL="113221" marR="113221"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spcAft>
                          <a:spcPts val="0"/>
                        </a:spcAft>
                      </a:pPr>
                      <a:r>
                        <a:rPr lang="de-DE" sz="800">
                          <a:solidFill>
                            <a:srgbClr val="000000"/>
                          </a:solidFill>
                          <a:latin typeface="Calibri"/>
                          <a:ea typeface="Times New Roman"/>
                          <a:cs typeface="Times New Roman"/>
                        </a:rPr>
                        <a:t>PL/GA</a:t>
                      </a:r>
                    </a:p>
                  </a:txBody>
                  <a:tcPr marL="0" marR="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spcAft>
                          <a:spcPts val="0"/>
                        </a:spcAft>
                      </a:pPr>
                      <a:r>
                        <a:rPr lang="de-DE" sz="800">
                          <a:solidFill>
                            <a:srgbClr val="000000"/>
                          </a:solidFill>
                          <a:latin typeface="Calibri"/>
                          <a:ea typeface="Arial"/>
                          <a:cs typeface="Times New Roman"/>
                        </a:rPr>
                        <a:t>Folien 14-17</a:t>
                      </a:r>
                      <a:endParaRPr lang="de-DE" sz="800">
                        <a:solidFill>
                          <a:srgbClr val="000000"/>
                        </a:solidFill>
                        <a:latin typeface="Calibri"/>
                        <a:ea typeface="Times New Roman"/>
                        <a:cs typeface="Times New Roman"/>
                      </a:endParaRPr>
                    </a:p>
                    <a:p>
                      <a:pPr>
                        <a:lnSpc>
                          <a:spcPts val="1200"/>
                        </a:lnSpc>
                        <a:spcAft>
                          <a:spcPts val="0"/>
                        </a:spcAft>
                      </a:pPr>
                      <a:r>
                        <a:rPr lang="de-DE" sz="800">
                          <a:solidFill>
                            <a:srgbClr val="000000"/>
                          </a:solidFill>
                          <a:latin typeface="Calibri"/>
                          <a:ea typeface="Times New Roman"/>
                          <a:cs typeface="Times New Roman"/>
                        </a:rPr>
                        <a:t>AB-BS3-Aufgabe SATIRE</a:t>
                      </a:r>
                    </a:p>
                    <a:p>
                      <a:pPr>
                        <a:lnSpc>
                          <a:spcPts val="1200"/>
                        </a:lnSpc>
                        <a:spcAft>
                          <a:spcPts val="0"/>
                        </a:spcAft>
                      </a:pPr>
                      <a:r>
                        <a:rPr lang="de-DE" sz="800">
                          <a:solidFill>
                            <a:srgbClr val="000000"/>
                          </a:solidFill>
                          <a:latin typeface="Calibri"/>
                          <a:ea typeface="Arial"/>
                          <a:cs typeface="Times New Roman"/>
                        </a:rPr>
                        <a:t>Umschläge mit Aufgaben - Auswahl aus Rasch, R. (2003).</a:t>
                      </a:r>
                      <a:endParaRPr lang="de-DE" sz="800">
                        <a:solidFill>
                          <a:srgbClr val="000000"/>
                        </a:solidFill>
                        <a:latin typeface="Calibri"/>
                        <a:ea typeface="Times New Roman"/>
                        <a:cs typeface="Times New Roman"/>
                      </a:endParaRPr>
                    </a:p>
                  </a:txBody>
                  <a:tcPr marL="0" marR="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685775">
                <a:tc>
                  <a:txBody>
                    <a:bodyPr/>
                    <a:lstStyle/>
                    <a:p>
                      <a:pPr>
                        <a:lnSpc>
                          <a:spcPts val="1200"/>
                        </a:lnSpc>
                        <a:spcAft>
                          <a:spcPts val="0"/>
                        </a:spcAft>
                      </a:pPr>
                      <a:r>
                        <a:rPr lang="de-DE" sz="700" b="0">
                          <a:solidFill>
                            <a:srgbClr val="000000"/>
                          </a:solidFill>
                          <a:latin typeface="Calibri"/>
                          <a:ea typeface="Times New Roman"/>
                          <a:cs typeface="Times New Roman"/>
                        </a:rPr>
                        <a:t>25</a:t>
                      </a:r>
                      <a:r>
                        <a:rPr lang="de-DE" sz="700" b="0">
                          <a:latin typeface="Calibri"/>
                          <a:ea typeface="Times New Roman"/>
                          <a:cs typeface="Times New Roman"/>
                        </a:rPr>
                        <a:t> min</a:t>
                      </a:r>
                      <a:endParaRPr lang="de-DE" sz="700" b="1">
                        <a:latin typeface="Calibri"/>
                        <a:ea typeface="Times New Roman"/>
                        <a:cs typeface="Times New Roman"/>
                      </a:endParaRPr>
                    </a:p>
                  </a:txBody>
                  <a:tcPr marL="0" marR="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spcAft>
                          <a:spcPts val="0"/>
                        </a:spcAft>
                      </a:pPr>
                      <a:r>
                        <a:rPr lang="de-DE" sz="800" b="1">
                          <a:solidFill>
                            <a:srgbClr val="000000"/>
                          </a:solidFill>
                          <a:latin typeface="Calibri"/>
                          <a:ea typeface="Arial"/>
                          <a:cs typeface="Times New Roman"/>
                        </a:rPr>
                        <a:t>Input und Übung:</a:t>
                      </a:r>
                      <a:r>
                        <a:rPr lang="de-DE" sz="800" b="1">
                          <a:solidFill>
                            <a:srgbClr val="000000"/>
                          </a:solidFill>
                          <a:latin typeface="Calibri"/>
                          <a:ea typeface="Times New Roman"/>
                          <a:cs typeface="Times New Roman"/>
                        </a:rPr>
                        <a:t> Aktivitäten beim Lösen von Problemaufgaben</a:t>
                      </a:r>
                      <a:endParaRPr lang="de-DE" sz="800">
                        <a:solidFill>
                          <a:srgbClr val="000000"/>
                        </a:solidFill>
                        <a:latin typeface="Calibri"/>
                        <a:ea typeface="Times New Roman"/>
                        <a:cs typeface="Times New Roman"/>
                      </a:endParaRPr>
                    </a:p>
                    <a:p>
                      <a:pPr marL="288290" indent="-288290">
                        <a:lnSpc>
                          <a:spcPts val="1200"/>
                        </a:lnSpc>
                        <a:spcAft>
                          <a:spcPts val="0"/>
                        </a:spcAft>
                      </a:pPr>
                      <a:r>
                        <a:rPr lang="de-DE" sz="800">
                          <a:solidFill>
                            <a:srgbClr val="000000"/>
                          </a:solidFill>
                          <a:latin typeface="Calibri"/>
                          <a:ea typeface="Times New Roman"/>
                          <a:cs typeface="Times New Roman"/>
                        </a:rPr>
                        <a:t>Phasen des Problemlöseprozesses</a:t>
                      </a:r>
                    </a:p>
                    <a:p>
                      <a:pPr marL="288290" indent="-288290">
                        <a:lnSpc>
                          <a:spcPts val="1200"/>
                        </a:lnSpc>
                        <a:spcAft>
                          <a:spcPts val="0"/>
                        </a:spcAft>
                      </a:pPr>
                      <a:r>
                        <a:rPr lang="de-DE" sz="800">
                          <a:solidFill>
                            <a:srgbClr val="000000"/>
                          </a:solidFill>
                          <a:latin typeface="Calibri"/>
                          <a:ea typeface="Times New Roman"/>
                          <a:cs typeface="Times New Roman"/>
                        </a:rPr>
                        <a:t>Problemlösen aus Sicht der Bildungsstandards </a:t>
                      </a:r>
                    </a:p>
                  </a:txBody>
                  <a:tcPr marL="113221" marR="113221"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spcAft>
                          <a:spcPts val="0"/>
                        </a:spcAft>
                      </a:pPr>
                      <a:r>
                        <a:rPr lang="de-DE" sz="800" dirty="0">
                          <a:solidFill>
                            <a:srgbClr val="000000"/>
                          </a:solidFill>
                          <a:latin typeface="Calibri"/>
                          <a:ea typeface="Times New Roman"/>
                          <a:cs typeface="Times New Roman"/>
                        </a:rPr>
                        <a:t>PL/GA</a:t>
                      </a:r>
                    </a:p>
                  </a:txBody>
                  <a:tcPr marL="0" marR="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spcAft>
                          <a:spcPts val="0"/>
                        </a:spcAft>
                      </a:pPr>
                      <a:r>
                        <a:rPr lang="de-DE" sz="800">
                          <a:solidFill>
                            <a:srgbClr val="000000"/>
                          </a:solidFill>
                          <a:latin typeface="Calibri"/>
                          <a:ea typeface="Arial"/>
                          <a:cs typeface="Times New Roman"/>
                        </a:rPr>
                        <a:t>Folien 18-21</a:t>
                      </a:r>
                      <a:endParaRPr lang="de-DE" sz="800">
                        <a:solidFill>
                          <a:srgbClr val="000000"/>
                        </a:solidFill>
                        <a:latin typeface="Calibri"/>
                        <a:ea typeface="Times New Roman"/>
                        <a:cs typeface="Times New Roman"/>
                      </a:endParaRPr>
                    </a:p>
                    <a:p>
                      <a:pPr>
                        <a:lnSpc>
                          <a:spcPts val="1200"/>
                        </a:lnSpc>
                        <a:spcAft>
                          <a:spcPts val="0"/>
                        </a:spcAft>
                      </a:pPr>
                      <a:r>
                        <a:rPr lang="de-DE" sz="800">
                          <a:solidFill>
                            <a:srgbClr val="000000"/>
                          </a:solidFill>
                          <a:latin typeface="Calibri"/>
                          <a:ea typeface="Arial"/>
                          <a:cs typeface="Times New Roman"/>
                        </a:rPr>
                        <a:t>AB-BS3-Problemaufgaben</a:t>
                      </a:r>
                      <a:endParaRPr lang="de-DE" sz="800">
                        <a:solidFill>
                          <a:srgbClr val="000000"/>
                        </a:solidFill>
                        <a:latin typeface="Calibri"/>
                        <a:ea typeface="Times New Roman"/>
                        <a:cs typeface="Times New Roman"/>
                      </a:endParaRPr>
                    </a:p>
                  </a:txBody>
                  <a:tcPr marL="0" marR="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1012524">
                <a:tc>
                  <a:txBody>
                    <a:bodyPr/>
                    <a:lstStyle/>
                    <a:p>
                      <a:pPr>
                        <a:lnSpc>
                          <a:spcPts val="1200"/>
                        </a:lnSpc>
                        <a:spcAft>
                          <a:spcPts val="0"/>
                        </a:spcAft>
                      </a:pPr>
                      <a:r>
                        <a:rPr lang="de-DE" sz="700" b="0">
                          <a:solidFill>
                            <a:srgbClr val="000000"/>
                          </a:solidFill>
                          <a:latin typeface="Calibri"/>
                          <a:ea typeface="Times New Roman"/>
                          <a:cs typeface="Times New Roman"/>
                        </a:rPr>
                        <a:t>45 min</a:t>
                      </a:r>
                      <a:endParaRPr lang="de-DE" sz="700" b="1">
                        <a:latin typeface="Calibri"/>
                        <a:ea typeface="Times New Roman"/>
                        <a:cs typeface="Times New Roman"/>
                      </a:endParaRPr>
                    </a:p>
                  </a:txBody>
                  <a:tcPr marL="0" marR="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spcAft>
                          <a:spcPts val="0"/>
                        </a:spcAft>
                      </a:pPr>
                      <a:r>
                        <a:rPr lang="de-DE" sz="800" b="1">
                          <a:solidFill>
                            <a:srgbClr val="000000"/>
                          </a:solidFill>
                          <a:latin typeface="Calibri"/>
                          <a:ea typeface="Arial"/>
                          <a:cs typeface="Times New Roman"/>
                        </a:rPr>
                        <a:t>Input und Übung:</a:t>
                      </a:r>
                      <a:r>
                        <a:rPr lang="de-DE" sz="800" b="1">
                          <a:solidFill>
                            <a:srgbClr val="000000"/>
                          </a:solidFill>
                          <a:latin typeface="Calibri"/>
                          <a:ea typeface="Times New Roman"/>
                          <a:cs typeface="Times New Roman"/>
                        </a:rPr>
                        <a:t> Zum Umgang mit Schwierigkeiten beim Problemlösen</a:t>
                      </a:r>
                      <a:endParaRPr lang="de-DE" sz="800">
                        <a:solidFill>
                          <a:srgbClr val="000000"/>
                        </a:solidFill>
                        <a:latin typeface="Calibri"/>
                        <a:ea typeface="Times New Roman"/>
                        <a:cs typeface="Times New Roman"/>
                      </a:endParaRPr>
                    </a:p>
                    <a:p>
                      <a:pPr marL="288290" indent="-288290">
                        <a:lnSpc>
                          <a:spcPts val="1200"/>
                        </a:lnSpc>
                        <a:spcAft>
                          <a:spcPts val="0"/>
                        </a:spcAft>
                      </a:pPr>
                      <a:r>
                        <a:rPr lang="de-DE" sz="800">
                          <a:solidFill>
                            <a:srgbClr val="000000"/>
                          </a:solidFill>
                          <a:latin typeface="Calibri"/>
                          <a:ea typeface="Times New Roman"/>
                          <a:cs typeface="Times New Roman"/>
                        </a:rPr>
                        <a:t>Schwierigkeiten beim Lösen von Problemaufgaben</a:t>
                      </a:r>
                    </a:p>
                    <a:p>
                      <a:pPr marL="288290" indent="-288290">
                        <a:lnSpc>
                          <a:spcPts val="1200"/>
                        </a:lnSpc>
                        <a:spcAft>
                          <a:spcPts val="0"/>
                        </a:spcAft>
                      </a:pPr>
                      <a:r>
                        <a:rPr lang="de-DE" sz="800">
                          <a:solidFill>
                            <a:srgbClr val="000000"/>
                          </a:solidFill>
                          <a:latin typeface="Calibri"/>
                          <a:ea typeface="Times New Roman"/>
                          <a:cs typeface="Times New Roman"/>
                        </a:rPr>
                        <a:t>Heuristische Strategien</a:t>
                      </a:r>
                    </a:p>
                  </a:txBody>
                  <a:tcPr marL="113221" marR="113221"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l" defTabSz="457200" rtl="0" eaLnBrk="1" fontAlgn="auto" latinLnBrk="0" hangingPunct="1">
                        <a:lnSpc>
                          <a:spcPts val="1200"/>
                        </a:lnSpc>
                        <a:spcBef>
                          <a:spcPts val="0"/>
                        </a:spcBef>
                        <a:spcAft>
                          <a:spcPts val="0"/>
                        </a:spcAft>
                        <a:buClrTx/>
                        <a:buSzTx/>
                        <a:buFontTx/>
                        <a:buNone/>
                        <a:tabLst/>
                        <a:defRPr/>
                      </a:pPr>
                      <a:r>
                        <a:rPr lang="de-DE" sz="800" dirty="0">
                          <a:solidFill>
                            <a:srgbClr val="000000"/>
                          </a:solidFill>
                          <a:latin typeface="Calibri"/>
                          <a:ea typeface="Times New Roman"/>
                          <a:cs typeface="Times New Roman"/>
                        </a:rPr>
                        <a:t>PL/GA</a:t>
                      </a:r>
                    </a:p>
                    <a:p>
                      <a:pPr>
                        <a:lnSpc>
                          <a:spcPts val="1200"/>
                        </a:lnSpc>
                        <a:spcAft>
                          <a:spcPts val="0"/>
                        </a:spcAft>
                      </a:pPr>
                      <a:endParaRPr lang="de-DE" sz="800" dirty="0">
                        <a:solidFill>
                          <a:srgbClr val="000000"/>
                        </a:solidFill>
                        <a:latin typeface="Calibri"/>
                        <a:ea typeface="Times New Roman"/>
                        <a:cs typeface="Times New Roman"/>
                      </a:endParaRPr>
                    </a:p>
                  </a:txBody>
                  <a:tcPr marL="0" marR="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spcAft>
                          <a:spcPts val="0"/>
                        </a:spcAft>
                      </a:pPr>
                      <a:r>
                        <a:rPr lang="de-DE" sz="800">
                          <a:solidFill>
                            <a:srgbClr val="000000"/>
                          </a:solidFill>
                          <a:latin typeface="Calibri"/>
                          <a:ea typeface="Arial"/>
                          <a:cs typeface="Times New Roman"/>
                        </a:rPr>
                        <a:t>Folie 22-28</a:t>
                      </a:r>
                      <a:endParaRPr lang="de-DE" sz="800">
                        <a:solidFill>
                          <a:srgbClr val="000000"/>
                        </a:solidFill>
                        <a:latin typeface="Calibri"/>
                        <a:ea typeface="Times New Roman"/>
                        <a:cs typeface="Times New Roman"/>
                      </a:endParaRPr>
                    </a:p>
                    <a:p>
                      <a:pPr>
                        <a:lnSpc>
                          <a:spcPts val="1200"/>
                        </a:lnSpc>
                        <a:spcAft>
                          <a:spcPts val="0"/>
                        </a:spcAft>
                      </a:pPr>
                      <a:r>
                        <a:rPr lang="de-DE" sz="800">
                          <a:solidFill>
                            <a:srgbClr val="000000"/>
                          </a:solidFill>
                          <a:latin typeface="Calibri"/>
                          <a:ea typeface="Arial"/>
                          <a:cs typeface="Times New Roman"/>
                        </a:rPr>
                        <a:t>Video: Jessica und Chantal</a:t>
                      </a:r>
                      <a:endParaRPr lang="de-DE" sz="800">
                        <a:solidFill>
                          <a:srgbClr val="000000"/>
                        </a:solidFill>
                        <a:latin typeface="Calibri"/>
                        <a:ea typeface="Times New Roman"/>
                        <a:cs typeface="Times New Roman"/>
                      </a:endParaRPr>
                    </a:p>
                    <a:p>
                      <a:pPr>
                        <a:lnSpc>
                          <a:spcPts val="1200"/>
                        </a:lnSpc>
                        <a:spcAft>
                          <a:spcPts val="0"/>
                        </a:spcAft>
                      </a:pPr>
                      <a:r>
                        <a:rPr lang="de-DE" sz="800">
                          <a:solidFill>
                            <a:srgbClr val="000000"/>
                          </a:solidFill>
                          <a:latin typeface="Calibri"/>
                          <a:ea typeface="Arial"/>
                          <a:cs typeface="Times New Roman"/>
                        </a:rPr>
                        <a:t>AB-BS3-Aufgaben-GA Problemlösen </a:t>
                      </a:r>
                      <a:endParaRPr lang="de-DE" sz="800">
                        <a:solidFill>
                          <a:srgbClr val="000000"/>
                        </a:solidFill>
                        <a:latin typeface="Calibri"/>
                        <a:ea typeface="Times New Roman"/>
                        <a:cs typeface="Times New Roman"/>
                      </a:endParaRPr>
                    </a:p>
                  </a:txBody>
                  <a:tcPr marL="0" marR="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725698">
                <a:tc>
                  <a:txBody>
                    <a:bodyPr/>
                    <a:lstStyle/>
                    <a:p>
                      <a:pPr>
                        <a:lnSpc>
                          <a:spcPts val="1200"/>
                        </a:lnSpc>
                        <a:spcAft>
                          <a:spcPts val="0"/>
                        </a:spcAft>
                      </a:pPr>
                      <a:r>
                        <a:rPr lang="de-DE" sz="700" b="0">
                          <a:solidFill>
                            <a:srgbClr val="000000"/>
                          </a:solidFill>
                          <a:latin typeface="Calibri"/>
                          <a:ea typeface="Times New Roman"/>
                          <a:cs typeface="Times New Roman"/>
                        </a:rPr>
                        <a:t>30 min</a:t>
                      </a:r>
                      <a:endParaRPr lang="de-DE" sz="700" b="1">
                        <a:latin typeface="Calibri"/>
                        <a:ea typeface="Times New Roman"/>
                        <a:cs typeface="Times New Roman"/>
                      </a:endParaRPr>
                    </a:p>
                  </a:txBody>
                  <a:tcPr marL="0" marR="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spcAft>
                          <a:spcPts val="0"/>
                        </a:spcAft>
                      </a:pPr>
                      <a:r>
                        <a:rPr lang="de-DE" sz="800" b="1" dirty="0">
                          <a:solidFill>
                            <a:srgbClr val="000000"/>
                          </a:solidFill>
                          <a:latin typeface="Calibri"/>
                          <a:ea typeface="Arial"/>
                          <a:cs typeface="Times New Roman"/>
                        </a:rPr>
                        <a:t>Input und Übung zum Begriff „gute“ (</a:t>
                      </a:r>
                      <a:r>
                        <a:rPr lang="de-DE" sz="800" b="1" dirty="0" err="1">
                          <a:solidFill>
                            <a:srgbClr val="000000"/>
                          </a:solidFill>
                          <a:latin typeface="Calibri"/>
                          <a:ea typeface="Arial"/>
                          <a:cs typeface="Times New Roman"/>
                        </a:rPr>
                        <a:t>Sach</a:t>
                      </a:r>
                      <a:r>
                        <a:rPr lang="de-DE" sz="800" b="1" dirty="0">
                          <a:solidFill>
                            <a:srgbClr val="000000"/>
                          </a:solidFill>
                          <a:latin typeface="Calibri"/>
                          <a:ea typeface="Arial"/>
                          <a:cs typeface="Times New Roman"/>
                        </a:rPr>
                        <a:t>)Aufgaben</a:t>
                      </a:r>
                      <a:endParaRPr lang="de-DE" sz="800" dirty="0">
                        <a:solidFill>
                          <a:srgbClr val="000000"/>
                        </a:solidFill>
                        <a:latin typeface="Calibri"/>
                        <a:ea typeface="Times New Roman"/>
                        <a:cs typeface="Times New Roman"/>
                      </a:endParaRPr>
                    </a:p>
                    <a:p>
                      <a:pPr marL="288290" indent="-288290">
                        <a:lnSpc>
                          <a:spcPts val="1200"/>
                        </a:lnSpc>
                        <a:spcAft>
                          <a:spcPts val="0"/>
                        </a:spcAft>
                      </a:pPr>
                      <a:r>
                        <a:rPr lang="de-DE" sz="800" dirty="0">
                          <a:solidFill>
                            <a:srgbClr val="000000"/>
                          </a:solidFill>
                          <a:latin typeface="Calibri"/>
                          <a:ea typeface="Arial"/>
                          <a:cs typeface="Times New Roman"/>
                        </a:rPr>
                        <a:t>Begriff „gute“ Aufgaben</a:t>
                      </a:r>
                      <a:endParaRPr lang="de-DE" sz="800" dirty="0">
                        <a:solidFill>
                          <a:srgbClr val="000000"/>
                        </a:solidFill>
                        <a:latin typeface="Calibri"/>
                        <a:ea typeface="Times New Roman"/>
                        <a:cs typeface="Times New Roman"/>
                      </a:endParaRPr>
                    </a:p>
                    <a:p>
                      <a:pPr marL="288290" indent="-288290">
                        <a:lnSpc>
                          <a:spcPts val="1200"/>
                        </a:lnSpc>
                        <a:spcAft>
                          <a:spcPts val="0"/>
                        </a:spcAft>
                      </a:pPr>
                      <a:r>
                        <a:rPr lang="de-DE" sz="800" dirty="0">
                          <a:solidFill>
                            <a:srgbClr val="000000"/>
                          </a:solidFill>
                          <a:latin typeface="Calibri"/>
                          <a:ea typeface="Arial"/>
                          <a:cs typeface="Times New Roman"/>
                        </a:rPr>
                        <a:t>Aufgabentypen für das Sachrechnen in der Grundschule</a:t>
                      </a:r>
                    </a:p>
                    <a:p>
                      <a:pPr marL="288290" indent="-288290">
                        <a:lnSpc>
                          <a:spcPts val="1200"/>
                        </a:lnSpc>
                        <a:spcAft>
                          <a:spcPts val="0"/>
                        </a:spcAft>
                      </a:pPr>
                      <a:endParaRPr lang="de-DE" sz="800" dirty="0">
                        <a:solidFill>
                          <a:srgbClr val="000000"/>
                        </a:solidFill>
                        <a:latin typeface="Calibri"/>
                        <a:ea typeface="Times New Roman"/>
                        <a:cs typeface="Times New Roman"/>
                      </a:endParaRPr>
                    </a:p>
                  </a:txBody>
                  <a:tcPr marL="113221" marR="113221"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l" defTabSz="457200" rtl="0" eaLnBrk="1" fontAlgn="auto" latinLnBrk="0" hangingPunct="1">
                        <a:lnSpc>
                          <a:spcPts val="1200"/>
                        </a:lnSpc>
                        <a:spcBef>
                          <a:spcPts val="0"/>
                        </a:spcBef>
                        <a:spcAft>
                          <a:spcPts val="0"/>
                        </a:spcAft>
                        <a:buClrTx/>
                        <a:buSzTx/>
                        <a:buFontTx/>
                        <a:buNone/>
                        <a:tabLst/>
                        <a:defRPr/>
                      </a:pPr>
                      <a:r>
                        <a:rPr lang="de-DE" sz="800" dirty="0">
                          <a:solidFill>
                            <a:srgbClr val="000000"/>
                          </a:solidFill>
                          <a:latin typeface="Calibri"/>
                          <a:ea typeface="Times New Roman"/>
                          <a:cs typeface="Times New Roman"/>
                        </a:rPr>
                        <a:t>PL/GA</a:t>
                      </a:r>
                    </a:p>
                    <a:p>
                      <a:pPr>
                        <a:lnSpc>
                          <a:spcPts val="1200"/>
                        </a:lnSpc>
                        <a:spcAft>
                          <a:spcPts val="0"/>
                        </a:spcAft>
                      </a:pPr>
                      <a:endParaRPr lang="de-DE" sz="800" dirty="0">
                        <a:solidFill>
                          <a:srgbClr val="000000"/>
                        </a:solidFill>
                        <a:latin typeface="Calibri"/>
                        <a:ea typeface="Times New Roman"/>
                        <a:cs typeface="Times New Roman"/>
                      </a:endParaRPr>
                    </a:p>
                  </a:txBody>
                  <a:tcPr marL="0" marR="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spcAft>
                          <a:spcPts val="0"/>
                        </a:spcAft>
                      </a:pPr>
                      <a:r>
                        <a:rPr lang="de-DE" sz="800">
                          <a:solidFill>
                            <a:srgbClr val="000000"/>
                          </a:solidFill>
                          <a:latin typeface="Calibri"/>
                          <a:ea typeface="Arial"/>
                          <a:cs typeface="Times New Roman"/>
                        </a:rPr>
                        <a:t>Folie 29-35</a:t>
                      </a:r>
                      <a:endParaRPr lang="de-DE" sz="800">
                        <a:solidFill>
                          <a:srgbClr val="000000"/>
                        </a:solidFill>
                        <a:latin typeface="Calibri"/>
                        <a:ea typeface="Times New Roman"/>
                        <a:cs typeface="Times New Roman"/>
                      </a:endParaRPr>
                    </a:p>
                    <a:p>
                      <a:pPr>
                        <a:lnSpc>
                          <a:spcPts val="1200"/>
                        </a:lnSpc>
                        <a:spcAft>
                          <a:spcPts val="0"/>
                        </a:spcAft>
                      </a:pPr>
                      <a:r>
                        <a:rPr lang="de-DE" sz="800">
                          <a:solidFill>
                            <a:srgbClr val="000000"/>
                          </a:solidFill>
                          <a:latin typeface="Calibri"/>
                          <a:ea typeface="Arial"/>
                          <a:cs typeface="Times New Roman"/>
                        </a:rPr>
                        <a:t>AB-BS3-Einkaufsbummel</a:t>
                      </a:r>
                      <a:endParaRPr lang="de-DE" sz="800">
                        <a:solidFill>
                          <a:srgbClr val="000000"/>
                        </a:solidFill>
                        <a:latin typeface="Calibri"/>
                        <a:ea typeface="Times New Roman"/>
                        <a:cs typeface="Times New Roman"/>
                      </a:endParaRPr>
                    </a:p>
                    <a:p>
                      <a:pPr>
                        <a:lnSpc>
                          <a:spcPts val="1200"/>
                        </a:lnSpc>
                        <a:spcAft>
                          <a:spcPts val="0"/>
                        </a:spcAft>
                      </a:pPr>
                      <a:r>
                        <a:rPr lang="de-DE" sz="800">
                          <a:solidFill>
                            <a:srgbClr val="000000"/>
                          </a:solidFill>
                          <a:latin typeface="Calibri"/>
                          <a:ea typeface="Arial"/>
                          <a:cs typeface="Times New Roman"/>
                        </a:rPr>
                        <a:t>Video: Helena</a:t>
                      </a:r>
                      <a:endParaRPr lang="de-DE" sz="800">
                        <a:solidFill>
                          <a:srgbClr val="000000"/>
                        </a:solidFill>
                        <a:latin typeface="Calibri"/>
                        <a:ea typeface="Times New Roman"/>
                        <a:cs typeface="Times New Roman"/>
                      </a:endParaRPr>
                    </a:p>
                  </a:txBody>
                  <a:tcPr marL="0" marR="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725698">
                <a:tc>
                  <a:txBody>
                    <a:bodyPr/>
                    <a:lstStyle/>
                    <a:p>
                      <a:pPr>
                        <a:lnSpc>
                          <a:spcPts val="1200"/>
                        </a:lnSpc>
                        <a:spcAft>
                          <a:spcPts val="0"/>
                        </a:spcAft>
                      </a:pPr>
                      <a:r>
                        <a:rPr lang="de-DE" sz="700" b="0">
                          <a:latin typeface="Calibri"/>
                          <a:ea typeface="Times New Roman"/>
                          <a:cs typeface="Times New Roman"/>
                        </a:rPr>
                        <a:t>15 min</a:t>
                      </a:r>
                      <a:endParaRPr lang="de-DE" sz="700" b="1">
                        <a:latin typeface="Calibri"/>
                        <a:ea typeface="Times New Roman"/>
                        <a:cs typeface="Times New Roman"/>
                      </a:endParaRPr>
                    </a:p>
                  </a:txBody>
                  <a:tcPr marL="0" marR="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spcAft>
                          <a:spcPts val="0"/>
                        </a:spcAft>
                      </a:pPr>
                      <a:r>
                        <a:rPr lang="de-DE" sz="800" b="1" dirty="0">
                          <a:solidFill>
                            <a:srgbClr val="000000"/>
                          </a:solidFill>
                          <a:latin typeface="Calibri"/>
                          <a:ea typeface="Times New Roman"/>
                          <a:cs typeface="Times New Roman"/>
                        </a:rPr>
                        <a:t>Vereinbarungen / Absprachen in den Gruppen für Distanzphase </a:t>
                      </a:r>
                      <a:endParaRPr lang="de-DE" sz="800" dirty="0">
                        <a:solidFill>
                          <a:srgbClr val="000000"/>
                        </a:solidFill>
                        <a:latin typeface="Calibri"/>
                        <a:ea typeface="Times New Roman"/>
                        <a:cs typeface="Times New Roman"/>
                      </a:endParaRPr>
                    </a:p>
                    <a:p>
                      <a:pPr>
                        <a:lnSpc>
                          <a:spcPts val="1200"/>
                        </a:lnSpc>
                        <a:spcAft>
                          <a:spcPts val="0"/>
                        </a:spcAft>
                      </a:pPr>
                      <a:r>
                        <a:rPr lang="de-DE" sz="800" dirty="0">
                          <a:solidFill>
                            <a:srgbClr val="000000"/>
                          </a:solidFill>
                          <a:latin typeface="Calibri"/>
                          <a:ea typeface="Times New Roman"/>
                          <a:cs typeface="Times New Roman"/>
                        </a:rPr>
                        <a:t>Unterrichtserprobung / Dokumentation</a:t>
                      </a:r>
                    </a:p>
                    <a:p>
                      <a:pPr>
                        <a:lnSpc>
                          <a:spcPts val="1200"/>
                        </a:lnSpc>
                        <a:spcAft>
                          <a:spcPts val="0"/>
                        </a:spcAft>
                      </a:pPr>
                      <a:r>
                        <a:rPr lang="de-DE" sz="800" dirty="0">
                          <a:solidFill>
                            <a:srgbClr val="000000"/>
                          </a:solidFill>
                          <a:latin typeface="Calibri"/>
                          <a:ea typeface="Arial"/>
                          <a:cs typeface="Times New Roman"/>
                        </a:rPr>
                        <a:t>Elektr. Arbeitsplattform / Austausch- und Dokumentationsforum</a:t>
                      </a:r>
                    </a:p>
                    <a:p>
                      <a:pPr>
                        <a:lnSpc>
                          <a:spcPts val="1200"/>
                        </a:lnSpc>
                        <a:spcAft>
                          <a:spcPts val="0"/>
                        </a:spcAft>
                      </a:pPr>
                      <a:endParaRPr lang="de-DE" sz="800" dirty="0">
                        <a:solidFill>
                          <a:srgbClr val="000000"/>
                        </a:solidFill>
                        <a:latin typeface="Calibri"/>
                        <a:ea typeface="Times New Roman"/>
                        <a:cs typeface="Times New Roman"/>
                      </a:endParaRPr>
                    </a:p>
                  </a:txBody>
                  <a:tcPr marL="113221" marR="113221"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spcAft>
                          <a:spcPts val="0"/>
                        </a:spcAft>
                      </a:pPr>
                      <a:r>
                        <a:rPr lang="de-DE" sz="800">
                          <a:solidFill>
                            <a:srgbClr val="000000"/>
                          </a:solidFill>
                          <a:latin typeface="Calibri"/>
                          <a:ea typeface="Times New Roman"/>
                          <a:cs typeface="Times New Roman"/>
                        </a:rPr>
                        <a:t>PL</a:t>
                      </a:r>
                    </a:p>
                  </a:txBody>
                  <a:tcPr marL="0" marR="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spcAft>
                          <a:spcPts val="0"/>
                        </a:spcAft>
                      </a:pPr>
                      <a:r>
                        <a:rPr lang="de-DE" sz="800">
                          <a:solidFill>
                            <a:srgbClr val="000000"/>
                          </a:solidFill>
                          <a:latin typeface="Calibri"/>
                          <a:ea typeface="Arial"/>
                          <a:cs typeface="Times New Roman"/>
                        </a:rPr>
                        <a:t>Ab Folie 36</a:t>
                      </a:r>
                      <a:endParaRPr lang="de-DE" sz="800">
                        <a:solidFill>
                          <a:srgbClr val="000000"/>
                        </a:solidFill>
                        <a:latin typeface="Calibri"/>
                        <a:ea typeface="Times New Roman"/>
                        <a:cs typeface="Times New Roman"/>
                      </a:endParaRPr>
                    </a:p>
                    <a:p>
                      <a:pPr>
                        <a:lnSpc>
                          <a:spcPts val="1200"/>
                        </a:lnSpc>
                        <a:spcAft>
                          <a:spcPts val="0"/>
                        </a:spcAft>
                      </a:pPr>
                      <a:r>
                        <a:rPr lang="de-DE" sz="800">
                          <a:solidFill>
                            <a:srgbClr val="000000"/>
                          </a:solidFill>
                          <a:latin typeface="Calibri"/>
                          <a:ea typeface="Arial"/>
                          <a:cs typeface="Times New Roman"/>
                        </a:rPr>
                        <a:t>3 AB-Praxis-…</a:t>
                      </a:r>
                      <a:endParaRPr lang="de-DE" sz="800">
                        <a:solidFill>
                          <a:srgbClr val="000000"/>
                        </a:solidFill>
                        <a:latin typeface="Calibri"/>
                        <a:ea typeface="Times New Roman"/>
                        <a:cs typeface="Times New Roman"/>
                      </a:endParaRPr>
                    </a:p>
                  </a:txBody>
                  <a:tcPr marL="0" marR="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310169">
                <a:tc>
                  <a:txBody>
                    <a:bodyPr/>
                    <a:lstStyle/>
                    <a:p>
                      <a:pPr>
                        <a:lnSpc>
                          <a:spcPts val="1200"/>
                        </a:lnSpc>
                        <a:spcAft>
                          <a:spcPts val="0"/>
                        </a:spcAft>
                      </a:pPr>
                      <a:r>
                        <a:rPr lang="de-DE" sz="700" b="0">
                          <a:latin typeface="Calibri"/>
                          <a:ea typeface="Times New Roman"/>
                          <a:cs typeface="Times New Roman"/>
                        </a:rPr>
                        <a:t>10 min</a:t>
                      </a:r>
                      <a:endParaRPr lang="de-DE" sz="700" b="1">
                        <a:latin typeface="Calibri"/>
                        <a:ea typeface="Times New Roman"/>
                        <a:cs typeface="Times New Roman"/>
                      </a:endParaRPr>
                    </a:p>
                  </a:txBody>
                  <a:tcPr marL="0" marR="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spcAft>
                          <a:spcPts val="0"/>
                        </a:spcAft>
                      </a:pPr>
                      <a:r>
                        <a:rPr lang="de-DE" sz="800" b="1">
                          <a:solidFill>
                            <a:srgbClr val="000000"/>
                          </a:solidFill>
                          <a:latin typeface="Calibri"/>
                          <a:ea typeface="Times New Roman"/>
                          <a:cs typeface="Times New Roman"/>
                        </a:rPr>
                        <a:t>Verabschiedung</a:t>
                      </a:r>
                      <a:r>
                        <a:rPr lang="de-DE" sz="800">
                          <a:solidFill>
                            <a:srgbClr val="000000"/>
                          </a:solidFill>
                          <a:latin typeface="Calibri"/>
                          <a:ea typeface="Times New Roman"/>
                          <a:cs typeface="Times New Roman"/>
                        </a:rPr>
                        <a:t> | </a:t>
                      </a:r>
                      <a:r>
                        <a:rPr lang="de-DE" sz="800" b="1">
                          <a:solidFill>
                            <a:srgbClr val="000000"/>
                          </a:solidFill>
                          <a:latin typeface="Calibri"/>
                          <a:ea typeface="Times New Roman"/>
                          <a:cs typeface="Times New Roman"/>
                        </a:rPr>
                        <a:t>Minievaluation </a:t>
                      </a:r>
                      <a:r>
                        <a:rPr lang="de-DE" sz="800">
                          <a:solidFill>
                            <a:srgbClr val="000000"/>
                          </a:solidFill>
                          <a:latin typeface="Calibri"/>
                          <a:ea typeface="Times New Roman"/>
                          <a:cs typeface="Times New Roman"/>
                        </a:rPr>
                        <a:t>(via Kartenabfrage / Zielscheibe)</a:t>
                      </a:r>
                    </a:p>
                  </a:txBody>
                  <a:tcPr marL="113221" marR="113221"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spcAft>
                          <a:spcPts val="0"/>
                        </a:spcAft>
                      </a:pPr>
                      <a:r>
                        <a:rPr lang="de-DE" sz="800">
                          <a:solidFill>
                            <a:srgbClr val="000000"/>
                          </a:solidFill>
                          <a:latin typeface="Calibri"/>
                          <a:ea typeface="Times New Roman"/>
                          <a:cs typeface="Times New Roman"/>
                        </a:rPr>
                        <a:t>PL</a:t>
                      </a:r>
                    </a:p>
                  </a:txBody>
                  <a:tcPr marL="0" marR="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spcAft>
                          <a:spcPts val="0"/>
                        </a:spcAft>
                      </a:pPr>
                      <a:endParaRPr lang="de-DE" sz="800" dirty="0">
                        <a:solidFill>
                          <a:srgbClr val="000000"/>
                        </a:solidFill>
                        <a:latin typeface="Calibri"/>
                        <a:ea typeface="Arial"/>
                        <a:cs typeface="Times New Roman"/>
                      </a:endParaRPr>
                    </a:p>
                  </a:txBody>
                  <a:tcPr marL="0" marR="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1817379420"/>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hteck 10"/>
          <p:cNvSpPr/>
          <p:nvPr/>
        </p:nvSpPr>
        <p:spPr bwMode="auto">
          <a:xfrm>
            <a:off x="0" y="1268760"/>
            <a:ext cx="899592" cy="5589239"/>
          </a:xfrm>
          <a:prstGeom prst="rect">
            <a:avLst/>
          </a:prstGeom>
          <a:solidFill>
            <a:srgbClr val="D6E4E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dirty="0" err="1">
              <a:solidFill>
                <a:prstClr val="black"/>
              </a:solidFill>
              <a:latin typeface="Calibri" panose="020F0502020204030204" pitchFamily="34" charset="0"/>
            </a:endParaRPr>
          </a:p>
        </p:txBody>
      </p:sp>
      <p:sp>
        <p:nvSpPr>
          <p:cNvPr id="12" name="Rechteck 11"/>
          <p:cNvSpPr/>
          <p:nvPr/>
        </p:nvSpPr>
        <p:spPr bwMode="auto">
          <a:xfrm>
            <a:off x="-324544" y="1268760"/>
            <a:ext cx="8424936" cy="540061"/>
          </a:xfrm>
          <a:prstGeom prst="rect">
            <a:avLst/>
          </a:prstGeom>
          <a:solidFill>
            <a:srgbClr val="D6E4E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dirty="0" err="1">
              <a:solidFill>
                <a:prstClr val="black"/>
              </a:solidFill>
              <a:latin typeface="Calibri" panose="020F0502020204030204" pitchFamily="34" charset="0"/>
            </a:endParaRPr>
          </a:p>
        </p:txBody>
      </p:sp>
      <p:sp>
        <p:nvSpPr>
          <p:cNvPr id="8" name="Titel 7"/>
          <p:cNvSpPr>
            <a:spLocks noGrp="1"/>
          </p:cNvSpPr>
          <p:nvPr>
            <p:ph type="title"/>
          </p:nvPr>
        </p:nvSpPr>
        <p:spPr/>
        <p:txBody>
          <a:bodyPr>
            <a:normAutofit/>
          </a:bodyPr>
          <a:lstStyle/>
          <a:p>
            <a:r>
              <a:rPr lang="en-GB" dirty="0" err="1"/>
              <a:t>Gliederung</a:t>
            </a:r>
            <a:endParaRPr lang="en-GB" dirty="0"/>
          </a:p>
        </p:txBody>
      </p:sp>
      <p:sp>
        <p:nvSpPr>
          <p:cNvPr id="9" name="Inhaltsplatzhalter 8"/>
          <p:cNvSpPr>
            <a:spLocks noGrp="1"/>
          </p:cNvSpPr>
          <p:nvPr>
            <p:ph idx="1"/>
          </p:nvPr>
        </p:nvSpPr>
        <p:spPr>
          <a:xfrm>
            <a:off x="323528" y="1268760"/>
            <a:ext cx="8424936" cy="2592288"/>
          </a:xfrm>
        </p:spPr>
        <p:txBody>
          <a:bodyPr/>
          <a:lstStyle/>
          <a:p>
            <a:pPr marL="514350" indent="-514350">
              <a:buClr>
                <a:srgbClr val="327A86"/>
              </a:buClr>
              <a:buAutoNum type="arabicPeriod"/>
            </a:pPr>
            <a:r>
              <a:rPr lang="de-DE" dirty="0">
                <a:solidFill>
                  <a:srgbClr val="327A86"/>
                </a:solidFill>
              </a:rPr>
              <a:t>Reflexion und Austausch zur Praxisphase 2</a:t>
            </a:r>
          </a:p>
          <a:p>
            <a:pPr marL="514350" indent="-514350">
              <a:buClr>
                <a:srgbClr val="327A86"/>
              </a:buClr>
              <a:buAutoNum type="arabicPeriod"/>
            </a:pPr>
            <a:r>
              <a:rPr lang="de-DE" altLang="x-none" dirty="0">
                <a:latin typeface="Calibri" pitchFamily="34" charset="0"/>
                <a:cs typeface="Calibri" pitchFamily="34" charset="0"/>
              </a:rPr>
              <a:t>Zum Problemlösen</a:t>
            </a:r>
          </a:p>
          <a:p>
            <a:pPr marL="514350" indent="-514350">
              <a:buClr>
                <a:srgbClr val="327A86"/>
              </a:buClr>
              <a:buFont typeface="Arial" panose="020B0604020202020204" pitchFamily="34" charset="0"/>
              <a:buAutoNum type="arabicPeriod"/>
            </a:pPr>
            <a:r>
              <a:rPr lang="de-DE" dirty="0">
                <a:latin typeface="Calibri" pitchFamily="34" charset="0"/>
                <a:cs typeface="Calibri" pitchFamily="34" charset="0"/>
              </a:rPr>
              <a:t>Zum Umgang mit Schwierigkeiten beim Problemlösen</a:t>
            </a:r>
          </a:p>
          <a:p>
            <a:pPr marL="514350" indent="-514350">
              <a:buClr>
                <a:srgbClr val="327A86"/>
              </a:buClr>
              <a:buFont typeface="Arial" panose="020B0604020202020204" pitchFamily="34" charset="0"/>
              <a:buAutoNum type="arabicPeriod"/>
            </a:pPr>
            <a:r>
              <a:rPr lang="de-DE" dirty="0">
                <a:latin typeface="Calibri" pitchFamily="34" charset="0"/>
                <a:cs typeface="Calibri" pitchFamily="34" charset="0"/>
              </a:rPr>
              <a:t>Zum Begriff „gute“ Aufgaben</a:t>
            </a:r>
            <a:endParaRPr lang="de-DE" dirty="0"/>
          </a:p>
          <a:p>
            <a:pPr marL="514350" indent="-514350">
              <a:buClr>
                <a:srgbClr val="327A86"/>
              </a:buClr>
              <a:buAutoNum type="arabicPeriod"/>
            </a:pPr>
            <a:r>
              <a:rPr lang="de-DE" dirty="0"/>
              <a:t>Vorbereitung Praxisphase 3</a:t>
            </a:r>
          </a:p>
        </p:txBody>
      </p:sp>
    </p:spTree>
    <p:extLst>
      <p:ext uri="{BB962C8B-B14F-4D97-AF65-F5344CB8AC3E}">
        <p14:creationId xmlns:p14="http://schemas.microsoft.com/office/powerpoint/2010/main" val="29800806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Titel 4"/>
          <p:cNvSpPr>
            <a:spLocks noGrp="1"/>
          </p:cNvSpPr>
          <p:nvPr>
            <p:ph type="title"/>
          </p:nvPr>
        </p:nvSpPr>
        <p:spPr/>
        <p:txBody>
          <a:bodyPr>
            <a:normAutofit/>
          </a:bodyPr>
          <a:lstStyle/>
          <a:p>
            <a:r>
              <a:rPr lang="de-DE" dirty="0"/>
              <a:t>Anmerkungen</a:t>
            </a:r>
          </a:p>
        </p:txBody>
      </p:sp>
      <p:sp>
        <p:nvSpPr>
          <p:cNvPr id="6" name="Textfeld 5"/>
          <p:cNvSpPr txBox="1"/>
          <p:nvPr/>
        </p:nvSpPr>
        <p:spPr>
          <a:xfrm>
            <a:off x="324000" y="1124744"/>
            <a:ext cx="8640488" cy="5032147"/>
          </a:xfrm>
          <a:prstGeom prst="rect">
            <a:avLst/>
          </a:prstGeom>
          <a:noFill/>
        </p:spPr>
        <p:txBody>
          <a:bodyPr wrap="square" rtlCol="0">
            <a:spAutoFit/>
          </a:bodyPr>
          <a:lstStyle/>
          <a:p>
            <a:pPr algn="just">
              <a:spcAft>
                <a:spcPts val="600"/>
              </a:spcAft>
            </a:pPr>
            <a:r>
              <a:rPr lang="de-DE" sz="1800" b="1" dirty="0">
                <a:latin typeface="Calibri" panose="020F0502020204030204" pitchFamily="34" charset="0"/>
              </a:rPr>
              <a:t>Reflexion der Praxisphase  2</a:t>
            </a:r>
            <a:endParaRPr lang="de-DE" sz="1800" dirty="0">
              <a:latin typeface="Calibri" pitchFamily="34" charset="0"/>
              <a:cs typeface="Calibri" pitchFamily="34" charset="0"/>
            </a:endParaRPr>
          </a:p>
          <a:p>
            <a:pPr algn="just">
              <a:spcAft>
                <a:spcPts val="600"/>
              </a:spcAft>
            </a:pPr>
            <a:r>
              <a:rPr lang="de-DE" sz="1800" dirty="0">
                <a:latin typeface="Calibri" pitchFamily="34" charset="0"/>
                <a:cs typeface="Calibri" pitchFamily="34" charset="0"/>
              </a:rPr>
              <a:t>Zunächst stehen Arbeitszusammenhänge an den Schulen im Mittelpunkt. Es werden Gelingensbedingungen und Hemmnisse für </a:t>
            </a:r>
            <a:r>
              <a:rPr lang="de-DE" sz="1800" i="1" dirty="0">
                <a:latin typeface="Calibri" pitchFamily="34" charset="0"/>
                <a:cs typeface="Calibri" pitchFamily="34" charset="0"/>
              </a:rPr>
              <a:t>Lehrerkooperation </a:t>
            </a:r>
            <a:r>
              <a:rPr lang="de-DE" sz="1800" dirty="0">
                <a:latin typeface="Calibri" pitchFamily="34" charset="0"/>
                <a:cs typeface="Calibri" pitchFamily="34" charset="0"/>
              </a:rPr>
              <a:t>herausgestellt. </a:t>
            </a:r>
          </a:p>
          <a:p>
            <a:pPr algn="just">
              <a:spcAft>
                <a:spcPts val="600"/>
              </a:spcAft>
            </a:pPr>
            <a:r>
              <a:rPr lang="de-DE" sz="1800" dirty="0">
                <a:latin typeface="Calibri" pitchFamily="34" charset="0"/>
                <a:cs typeface="Calibri" pitchFamily="34" charset="0"/>
              </a:rPr>
              <a:t>Merkmale erfolgreich erlebter Lehrerkooperation werden festgehalten. Sie sind Ausgangspunkt, um sich am Ende der Fortbildung über Wege zur bzw. über eine weitere qualitative Ausgestaltung der Zusammenarbeit von Lehrpersonen zu verständigen.</a:t>
            </a:r>
          </a:p>
          <a:p>
            <a:pPr algn="just">
              <a:spcAft>
                <a:spcPts val="600"/>
              </a:spcAft>
            </a:pPr>
            <a:r>
              <a:rPr lang="de-DE" sz="1800" dirty="0">
                <a:latin typeface="Calibri" pitchFamily="34" charset="0"/>
                <a:cs typeface="Calibri" pitchFamily="34" charset="0"/>
              </a:rPr>
              <a:t>Im zweiten Teil erfolgt eine </a:t>
            </a:r>
            <a:r>
              <a:rPr lang="de-DE" sz="1800" i="1" dirty="0">
                <a:latin typeface="Calibri" pitchFamily="34" charset="0"/>
                <a:cs typeface="Calibri" pitchFamily="34" charset="0"/>
              </a:rPr>
              <a:t>fachinhaltliche und fachdidaktische Reflexion</a:t>
            </a:r>
            <a:r>
              <a:rPr lang="de-DE" sz="1800" dirty="0">
                <a:latin typeface="Calibri" pitchFamily="34" charset="0"/>
                <a:cs typeface="Calibri" pitchFamily="34" charset="0"/>
              </a:rPr>
              <a:t> der Beiträge der Unterrichtserprobungen. Der Erfahrungsaustausch in Jahrgangsstufen wird von den Lehrkräften sehr geschätzt. Im Plenum werden dann wesentliche Diskussionsschwerpunkte zusammengetragen:</a:t>
            </a:r>
          </a:p>
          <a:p>
            <a:pPr lvl="1">
              <a:buFont typeface="Arial" panose="020B0604020202020204" pitchFamily="34" charset="0"/>
              <a:buNone/>
            </a:pPr>
            <a:r>
              <a:rPr lang="de-DE" altLang="de-DE" sz="1600" dirty="0">
                <a:latin typeface="Calibri" pitchFamily="34" charset="0"/>
                <a:cs typeface="Calibri" pitchFamily="34" charset="0"/>
              </a:rPr>
              <a:t>a) Wie viele Kinder (Gruppen) konnten die Aufgabe lösen?</a:t>
            </a:r>
          </a:p>
          <a:p>
            <a:pPr lvl="1">
              <a:buFont typeface="Arial" panose="020B0604020202020204" pitchFamily="34" charset="0"/>
              <a:buNone/>
            </a:pPr>
            <a:r>
              <a:rPr lang="de-DE" altLang="de-DE" sz="1600" dirty="0">
                <a:latin typeface="Calibri" pitchFamily="34" charset="0"/>
                <a:cs typeface="Calibri" pitchFamily="34" charset="0"/>
              </a:rPr>
              <a:t>b) Wie verlief/en bei den Kindern der/die Löseprozess/e?</a:t>
            </a:r>
          </a:p>
          <a:p>
            <a:pPr lvl="1">
              <a:buFont typeface="Arial" panose="020B0604020202020204" pitchFamily="34" charset="0"/>
              <a:buNone/>
            </a:pPr>
            <a:r>
              <a:rPr lang="de-DE" altLang="de-DE" sz="1600" dirty="0">
                <a:latin typeface="Calibri" pitchFamily="34" charset="0"/>
                <a:cs typeface="Calibri" pitchFamily="34" charset="0"/>
              </a:rPr>
              <a:t>c) Was gelang gut und wo gab es Schwierigkeiten?</a:t>
            </a:r>
          </a:p>
          <a:p>
            <a:pPr lvl="1">
              <a:buFont typeface="Arial" panose="020B0604020202020204" pitchFamily="34" charset="0"/>
              <a:buNone/>
            </a:pPr>
            <a:r>
              <a:rPr lang="de-DE" altLang="de-DE" sz="1600" dirty="0">
                <a:latin typeface="Calibri" pitchFamily="34" charset="0"/>
                <a:cs typeface="Calibri" pitchFamily="34" charset="0"/>
              </a:rPr>
              <a:t>d) In welcher Phase des Löseprozesses traten besondere Schwierigkeiten auf? Welche waren es?  </a:t>
            </a:r>
          </a:p>
          <a:p>
            <a:pPr lvl="1">
              <a:buFont typeface="Arial" panose="020B0604020202020204" pitchFamily="34" charset="0"/>
              <a:buNone/>
            </a:pPr>
            <a:r>
              <a:rPr lang="de-DE" altLang="de-DE" sz="1600" dirty="0">
                <a:latin typeface="Calibri" pitchFamily="34" charset="0"/>
                <a:cs typeface="Calibri" pitchFamily="34" charset="0"/>
              </a:rPr>
              <a:t>e) Wie viele Kinder konnten mit der Aufgabe nichts anfangen? Kennen Sie dafür die Ursachen?</a:t>
            </a:r>
          </a:p>
          <a:p>
            <a:pPr>
              <a:spcAft>
                <a:spcPts val="600"/>
              </a:spcAft>
            </a:pPr>
            <a:endParaRPr lang="de-DE" sz="1800" dirty="0">
              <a:latin typeface="Calibri" pitchFamily="34" charset="0"/>
              <a:cs typeface="Calibri" pitchFamily="34" charset="0"/>
            </a:endParaRPr>
          </a:p>
          <a:p>
            <a:pPr>
              <a:spcAft>
                <a:spcPts val="600"/>
              </a:spcAft>
            </a:pPr>
            <a:endParaRPr lang="de-DE" sz="1800" dirty="0">
              <a:latin typeface="Calibri" pitchFamily="34" charset="0"/>
              <a:cs typeface="Calibri" pitchFamily="34" charset="0"/>
            </a:endParaRPr>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Titel 4"/>
          <p:cNvSpPr>
            <a:spLocks noGrp="1"/>
          </p:cNvSpPr>
          <p:nvPr>
            <p:ph type="title"/>
          </p:nvPr>
        </p:nvSpPr>
        <p:spPr/>
        <p:txBody>
          <a:bodyPr>
            <a:normAutofit/>
          </a:bodyPr>
          <a:lstStyle/>
          <a:p>
            <a:r>
              <a:rPr lang="de-DE" dirty="0"/>
              <a:t>Anmerkungen</a:t>
            </a:r>
          </a:p>
        </p:txBody>
      </p:sp>
      <p:sp>
        <p:nvSpPr>
          <p:cNvPr id="7" name="Textfeld 6"/>
          <p:cNvSpPr txBox="1"/>
          <p:nvPr/>
        </p:nvSpPr>
        <p:spPr>
          <a:xfrm>
            <a:off x="323528" y="1124744"/>
            <a:ext cx="7980646" cy="707886"/>
          </a:xfrm>
          <a:prstGeom prst="rect">
            <a:avLst/>
          </a:prstGeom>
          <a:noFill/>
        </p:spPr>
        <p:txBody>
          <a:bodyPr wrap="none" rtlCol="0">
            <a:spAutoFit/>
          </a:bodyPr>
          <a:lstStyle/>
          <a:p>
            <a:pPr algn="just"/>
            <a:r>
              <a:rPr lang="de-DE" sz="2000" b="1" dirty="0">
                <a:latin typeface="Calibri" panose="020F0502020204030204" pitchFamily="34" charset="0"/>
              </a:rPr>
              <a:t>Die Reflexionsphase gibt den Fortbildenden einen Einblick in die Ebenen, </a:t>
            </a:r>
          </a:p>
          <a:p>
            <a:pPr algn="just"/>
            <a:r>
              <a:rPr lang="de-DE" sz="2000" b="1" dirty="0">
                <a:latin typeface="Calibri" panose="020F0502020204030204" pitchFamily="34" charset="0"/>
              </a:rPr>
              <a:t>in denen sie Impulse für das Lernen der Teilnehmenden geben</a:t>
            </a:r>
          </a:p>
        </p:txBody>
      </p:sp>
      <p:sp>
        <p:nvSpPr>
          <p:cNvPr id="6" name="Textfeld 5"/>
          <p:cNvSpPr txBox="1"/>
          <p:nvPr/>
        </p:nvSpPr>
        <p:spPr>
          <a:xfrm>
            <a:off x="971600" y="2276872"/>
            <a:ext cx="7619950" cy="4154984"/>
          </a:xfrm>
          <a:prstGeom prst="rect">
            <a:avLst/>
          </a:prstGeom>
          <a:noFill/>
        </p:spPr>
        <p:txBody>
          <a:bodyPr wrap="square" rtlCol="0">
            <a:spAutoFit/>
          </a:bodyPr>
          <a:lstStyle/>
          <a:p>
            <a:r>
              <a:rPr lang="de-DE" sz="2000" b="1" dirty="0">
                <a:latin typeface="Calibri" panose="020F0502020204030204" pitchFamily="34" charset="0"/>
              </a:rPr>
              <a:t>Wirksamkeit auf unterschiedlichen Lernebenen </a:t>
            </a:r>
          </a:p>
          <a:p>
            <a:r>
              <a:rPr lang="de-DE" sz="1400" dirty="0">
                <a:latin typeface="Calibri" panose="020F0502020204030204" pitchFamily="34" charset="0"/>
              </a:rPr>
              <a:t>(vgl. </a:t>
            </a:r>
            <a:r>
              <a:rPr lang="de-DE" sz="1400" dirty="0" err="1">
                <a:latin typeface="Calibri" panose="020F0502020204030204" pitchFamily="34" charset="0"/>
              </a:rPr>
              <a:t>Lipowsky</a:t>
            </a:r>
            <a:r>
              <a:rPr lang="de-DE" sz="1400" dirty="0">
                <a:latin typeface="Calibri" panose="020F0502020204030204" pitchFamily="34" charset="0"/>
              </a:rPr>
              <a:t> &amp; </a:t>
            </a:r>
            <a:r>
              <a:rPr lang="de-DE" sz="1400" dirty="0" err="1">
                <a:latin typeface="Calibri" panose="020F0502020204030204" pitchFamily="34" charset="0"/>
              </a:rPr>
              <a:t>Rzejak</a:t>
            </a:r>
            <a:r>
              <a:rPr lang="de-DE" sz="1400" dirty="0">
                <a:latin typeface="Calibri" panose="020F0502020204030204" pitchFamily="34" charset="0"/>
              </a:rPr>
              <a:t> 2012)</a:t>
            </a:r>
          </a:p>
          <a:p>
            <a:endParaRPr lang="de-DE" sz="1400" dirty="0">
              <a:latin typeface="Calibri" panose="020F0502020204030204" pitchFamily="34" charset="0"/>
            </a:endParaRPr>
          </a:p>
          <a:p>
            <a:pPr lvl="1"/>
            <a:r>
              <a:rPr lang="de-DE" sz="1800" b="1" dirty="0">
                <a:latin typeface="Calibri" panose="020F0502020204030204" pitchFamily="34" charset="0"/>
              </a:rPr>
              <a:t>Ebene 1: </a:t>
            </a:r>
            <a:r>
              <a:rPr lang="de-DE" sz="1800" dirty="0">
                <a:latin typeface="Calibri" panose="020F0502020204030204" pitchFamily="34" charset="0"/>
              </a:rPr>
              <a:t>Die unmittelbare Reaktion der teilnehmenden Lehrkräfte (Meinungsbildung)</a:t>
            </a:r>
          </a:p>
          <a:p>
            <a:endParaRPr lang="de-DE" sz="1800" dirty="0">
              <a:latin typeface="Calibri" panose="020F0502020204030204" pitchFamily="34" charset="0"/>
            </a:endParaRPr>
          </a:p>
          <a:p>
            <a:pPr lvl="1"/>
            <a:r>
              <a:rPr lang="de-DE" sz="1800" b="1" dirty="0">
                <a:latin typeface="Calibri" panose="020F0502020204030204" pitchFamily="34" charset="0"/>
              </a:rPr>
              <a:t>Ebene 2:</a:t>
            </a:r>
            <a:r>
              <a:rPr lang="de-DE" sz="1800" dirty="0">
                <a:latin typeface="Calibri" panose="020F0502020204030204" pitchFamily="34" charset="0"/>
              </a:rPr>
              <a:t> Erweiterung von Wissen, Weiterentwicklung von Überzeugungen, Veränderung der Motivation der Lehrkräfte</a:t>
            </a:r>
          </a:p>
          <a:p>
            <a:endParaRPr lang="de-DE" sz="1800" b="1" dirty="0">
              <a:latin typeface="Calibri" panose="020F0502020204030204" pitchFamily="34" charset="0"/>
            </a:endParaRPr>
          </a:p>
          <a:p>
            <a:pPr lvl="1"/>
            <a:r>
              <a:rPr lang="de-DE" sz="1800" b="1" dirty="0">
                <a:latin typeface="Calibri" panose="020F0502020204030204" pitchFamily="34" charset="0"/>
              </a:rPr>
              <a:t>Ebene 3: </a:t>
            </a:r>
            <a:r>
              <a:rPr lang="de-DE" sz="1800" dirty="0">
                <a:latin typeface="Calibri" panose="020F0502020204030204" pitchFamily="34" charset="0"/>
              </a:rPr>
              <a:t>Erweiterung/Veränderung des unterrichtlichen Handels der Lehrkräfte                  Verbesserung von Unterrichtsqualität</a:t>
            </a:r>
          </a:p>
          <a:p>
            <a:endParaRPr lang="de-DE" sz="1800" dirty="0">
              <a:latin typeface="Calibri" panose="020F0502020204030204" pitchFamily="34" charset="0"/>
            </a:endParaRPr>
          </a:p>
          <a:p>
            <a:pPr lvl="1"/>
            <a:r>
              <a:rPr lang="de-DE" sz="1800" b="1" dirty="0">
                <a:latin typeface="Calibri" panose="020F0502020204030204" pitchFamily="34" charset="0"/>
              </a:rPr>
              <a:t>Ebene 4: </a:t>
            </a:r>
            <a:r>
              <a:rPr lang="de-DE" sz="1800" dirty="0">
                <a:latin typeface="Calibri" panose="020F0502020204030204" pitchFamily="34" charset="0"/>
              </a:rPr>
              <a:t>Die Entwicklung der Lernenden (Leistung, Motivation, Überzeugungen, u. a.)</a:t>
            </a:r>
          </a:p>
          <a:p>
            <a:endParaRPr lang="de-DE" sz="1800" dirty="0">
              <a:latin typeface="Calibri" panose="020F0502020204030204" pitchFamily="34" charset="0"/>
            </a:endParaRPr>
          </a:p>
        </p:txBody>
      </p:sp>
      <p:pic>
        <p:nvPicPr>
          <p:cNvPr id="2" name="Grafik 1"/>
          <p:cNvPicPr>
            <a:picLocks noChangeAspect="1"/>
          </p:cNvPicPr>
          <p:nvPr/>
        </p:nvPicPr>
        <p:blipFill>
          <a:blip r:embed="rId3"/>
          <a:stretch>
            <a:fillRect/>
          </a:stretch>
        </p:blipFill>
        <p:spPr>
          <a:xfrm>
            <a:off x="2699792" y="5013176"/>
            <a:ext cx="591363" cy="164606"/>
          </a:xfrm>
          <a:prstGeom prst="rect">
            <a:avLst/>
          </a:prstGeom>
        </p:spPr>
      </p:pic>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nhaltsplatzhalter 4" descr="Tandem 2.bmp"/>
          <p:cNvPicPr>
            <a:picLocks noChangeAspect="1"/>
          </p:cNvPicPr>
          <p:nvPr/>
        </p:nvPicPr>
        <p:blipFill>
          <a:blip r:embed="rId3"/>
          <a:srcRect/>
          <a:stretch>
            <a:fillRect/>
          </a:stretch>
        </p:blipFill>
        <p:spPr bwMode="auto">
          <a:xfrm>
            <a:off x="467544" y="2276872"/>
            <a:ext cx="7314698" cy="4291552"/>
          </a:xfrm>
          <a:prstGeom prst="rect">
            <a:avLst/>
          </a:prstGeom>
          <a:noFill/>
          <a:ln w="9525">
            <a:noFill/>
            <a:miter lim="800000"/>
            <a:headEnd/>
            <a:tailEnd/>
          </a:ln>
        </p:spPr>
      </p:pic>
      <p:sp>
        <p:nvSpPr>
          <p:cNvPr id="5" name="Rectangle 3"/>
          <p:cNvSpPr>
            <a:spLocks noGrp="1" noChangeArrowheads="1"/>
          </p:cNvSpPr>
          <p:nvPr>
            <p:ph idx="1"/>
          </p:nvPr>
        </p:nvSpPr>
        <p:spPr>
          <a:xfrm>
            <a:off x="323528" y="1124744"/>
            <a:ext cx="8640960" cy="5400600"/>
          </a:xfrm>
        </p:spPr>
        <p:txBody>
          <a:bodyPr/>
          <a:lstStyle/>
          <a:p>
            <a:pPr>
              <a:spcBef>
                <a:spcPct val="0"/>
              </a:spcBef>
              <a:spcAft>
                <a:spcPct val="0"/>
              </a:spcAft>
              <a:buFont typeface="Wingdings" pitchFamily="2" charset="2"/>
              <a:buNone/>
            </a:pPr>
            <a:r>
              <a:rPr lang="de-DE" altLang="de-DE" sz="1800" dirty="0">
                <a:latin typeface="Calibri" pitchFamily="34" charset="0"/>
                <a:cs typeface="Calibri" pitchFamily="34" charset="0"/>
              </a:rPr>
              <a:t>Vorbereitung, Durchführung, Reflexion einer Unterrichtsstunde</a:t>
            </a:r>
          </a:p>
          <a:p>
            <a:pPr>
              <a:spcBef>
                <a:spcPct val="0"/>
              </a:spcBef>
              <a:spcAft>
                <a:spcPct val="0"/>
              </a:spcAft>
              <a:buFont typeface="Wingdings" pitchFamily="2" charset="2"/>
              <a:buNone/>
            </a:pPr>
            <a:r>
              <a:rPr lang="de-DE" altLang="de-DE" sz="1800" i="1" dirty="0">
                <a:latin typeface="Calibri" pitchFamily="34" charset="0"/>
                <a:cs typeface="Calibri" pitchFamily="34" charset="0"/>
              </a:rPr>
              <a:t>	</a:t>
            </a:r>
          </a:p>
          <a:p>
            <a:pPr lvl="1">
              <a:spcBef>
                <a:spcPct val="0"/>
              </a:spcBef>
              <a:spcAft>
                <a:spcPct val="0"/>
              </a:spcAft>
              <a:buFont typeface="Wingdings" pitchFamily="2" charset="2"/>
              <a:buNone/>
            </a:pPr>
            <a:r>
              <a:rPr lang="de-DE" altLang="de-DE" sz="1600" i="1" dirty="0">
                <a:solidFill>
                  <a:srgbClr val="327A86"/>
                </a:solidFill>
                <a:latin typeface="Calibri" pitchFamily="34" charset="0"/>
                <a:cs typeface="Calibri" pitchFamily="34" charset="0"/>
              </a:rPr>
              <a:t>Arbeit im Tandem</a:t>
            </a:r>
          </a:p>
          <a:p>
            <a:pPr lvl="1">
              <a:spcBef>
                <a:spcPct val="0"/>
              </a:spcBef>
              <a:spcAft>
                <a:spcPct val="0"/>
              </a:spcAft>
              <a:buFont typeface="Wingdings" pitchFamily="2" charset="2"/>
              <a:buNone/>
            </a:pPr>
            <a:r>
              <a:rPr lang="de-DE" altLang="de-DE" sz="1600" i="1" dirty="0">
                <a:solidFill>
                  <a:srgbClr val="327A86"/>
                </a:solidFill>
                <a:latin typeface="Calibri" pitchFamily="34" charset="0"/>
                <a:cs typeface="Calibri" pitchFamily="34" charset="0"/>
              </a:rPr>
              <a:t>Kollegiale Hospitation</a:t>
            </a:r>
          </a:p>
          <a:p>
            <a:pPr lvl="1">
              <a:spcBef>
                <a:spcPct val="0"/>
              </a:spcBef>
              <a:spcAft>
                <a:spcPct val="0"/>
              </a:spcAft>
              <a:buFont typeface="Wingdings" pitchFamily="2" charset="2"/>
              <a:buNone/>
            </a:pPr>
            <a:r>
              <a:rPr lang="de-DE" altLang="de-DE" sz="1600" i="1" dirty="0">
                <a:solidFill>
                  <a:srgbClr val="327A86"/>
                </a:solidFill>
                <a:latin typeface="Calibri" pitchFamily="34" charset="0"/>
                <a:cs typeface="Calibri" pitchFamily="34" charset="0"/>
              </a:rPr>
              <a:t>Sicherung der Ergebnisse</a:t>
            </a:r>
          </a:p>
          <a:p>
            <a:pPr>
              <a:spcBef>
                <a:spcPct val="0"/>
              </a:spcBef>
              <a:spcAft>
                <a:spcPct val="0"/>
              </a:spcAft>
              <a:buFont typeface="Wingdings" pitchFamily="2" charset="2"/>
              <a:buNone/>
            </a:pPr>
            <a:r>
              <a:rPr lang="de-DE" altLang="de-DE" sz="2000" i="1" dirty="0">
                <a:latin typeface="Calibri" pitchFamily="34" charset="0"/>
                <a:cs typeface="Calibri" pitchFamily="34" charset="0"/>
              </a:rPr>
              <a:t>					</a:t>
            </a:r>
            <a:endParaRPr lang="de-DE" altLang="de-DE" sz="2000" b="1" i="1" dirty="0">
              <a:latin typeface="Calibri" pitchFamily="34" charset="0"/>
              <a:cs typeface="Calibri" pitchFamily="34" charset="0"/>
            </a:endParaRPr>
          </a:p>
          <a:p>
            <a:pPr>
              <a:spcBef>
                <a:spcPct val="0"/>
              </a:spcBef>
              <a:spcAft>
                <a:spcPct val="0"/>
              </a:spcAft>
              <a:buFont typeface="Wingdings" pitchFamily="2" charset="2"/>
              <a:buNone/>
            </a:pPr>
            <a:endParaRPr lang="de-DE" altLang="de-DE" sz="2000" i="1" dirty="0">
              <a:latin typeface="Calibri" pitchFamily="34" charset="0"/>
              <a:cs typeface="Calibri" pitchFamily="34" charset="0"/>
            </a:endParaRPr>
          </a:p>
        </p:txBody>
      </p:sp>
      <p:sp>
        <p:nvSpPr>
          <p:cNvPr id="2" name="Titel 1"/>
          <p:cNvSpPr>
            <a:spLocks noGrp="1"/>
          </p:cNvSpPr>
          <p:nvPr>
            <p:ph type="title"/>
          </p:nvPr>
        </p:nvSpPr>
        <p:spPr/>
        <p:txBody>
          <a:bodyPr>
            <a:normAutofit/>
          </a:bodyPr>
          <a:lstStyle/>
          <a:p>
            <a:pPr lvl="0"/>
            <a:r>
              <a:rPr lang="de-DE" dirty="0">
                <a:latin typeface="Calibri" pitchFamily="34" charset="0"/>
              </a:rPr>
              <a:t>Reflexion der Praxisphase – unterrichtspraktisch</a:t>
            </a:r>
            <a:endParaRPr lang="de-DE" dirty="0"/>
          </a:p>
        </p:txBody>
      </p:sp>
      <p:sp>
        <p:nvSpPr>
          <p:cNvPr id="7" name="Rechteck 6"/>
          <p:cNvSpPr/>
          <p:nvPr/>
        </p:nvSpPr>
        <p:spPr>
          <a:xfrm>
            <a:off x="5508104" y="1700808"/>
            <a:ext cx="3466590" cy="369332"/>
          </a:xfrm>
          <a:prstGeom prst="rect">
            <a:avLst/>
          </a:prstGeom>
        </p:spPr>
        <p:txBody>
          <a:bodyPr wrap="none">
            <a:spAutoFit/>
          </a:bodyPr>
          <a:lstStyle/>
          <a:p>
            <a:r>
              <a:rPr lang="de-DE" altLang="de-DE" sz="1800" b="1" i="1" dirty="0">
                <a:latin typeface="Calibri" pitchFamily="34" charset="0"/>
                <a:cs typeface="Calibri" pitchFamily="34" charset="0"/>
              </a:rPr>
              <a:t>Nur kurz und noch nicht inhaltlich!</a:t>
            </a:r>
            <a:endParaRPr lang="de-DE" sz="1800" dirty="0"/>
          </a:p>
        </p:txBody>
      </p:sp>
      <p:sp>
        <p:nvSpPr>
          <p:cNvPr id="8" name="Textfeld 7"/>
          <p:cNvSpPr txBox="1"/>
          <p:nvPr/>
        </p:nvSpPr>
        <p:spPr>
          <a:xfrm>
            <a:off x="7020272" y="6453336"/>
            <a:ext cx="1991251" cy="246221"/>
          </a:xfrm>
          <a:prstGeom prst="rect">
            <a:avLst/>
          </a:prstGeom>
          <a:noFill/>
        </p:spPr>
        <p:txBody>
          <a:bodyPr wrap="none" rtlCol="0">
            <a:spAutoFit/>
          </a:bodyPr>
          <a:lstStyle/>
          <a:p>
            <a:r>
              <a:rPr lang="de-DE" sz="1000" dirty="0">
                <a:latin typeface="Calibri" panose="020F0502020204030204" pitchFamily="34" charset="0"/>
              </a:rPr>
              <a:t>Grafiken: Elke </a:t>
            </a:r>
            <a:r>
              <a:rPr lang="de-DE" sz="1000" dirty="0" err="1">
                <a:latin typeface="Calibri" panose="020F0502020204030204" pitchFamily="34" charset="0"/>
              </a:rPr>
              <a:t>Binner</a:t>
            </a:r>
            <a:r>
              <a:rPr lang="de-DE" sz="1000" dirty="0">
                <a:latin typeface="Calibri" panose="020F0502020204030204" pitchFamily="34" charset="0"/>
              </a:rPr>
              <a:t> für das DZLM</a:t>
            </a:r>
          </a:p>
        </p:txBody>
      </p:sp>
    </p:spTree>
  </p:cSld>
  <p:clrMapOvr>
    <a:masterClrMapping/>
  </p:clrMapOvr>
</p:sld>
</file>

<file path=ppt/theme/theme1.xml><?xml version="1.0" encoding="utf-8"?>
<a:theme xmlns:a="http://schemas.openxmlformats.org/drawingml/2006/main" name="Folien_DZLM_122016">
  <a:themeElements>
    <a:clrScheme name="Benutzerdefiniert 2">
      <a:dk1>
        <a:sysClr val="windowText" lastClr="000000"/>
      </a:dk1>
      <a:lt1>
        <a:sysClr val="window" lastClr="FFFFFF"/>
      </a:lt1>
      <a:dk2>
        <a:srgbClr val="327A86"/>
      </a:dk2>
      <a:lt2>
        <a:srgbClr val="CDB987"/>
      </a:lt2>
      <a:accent1>
        <a:srgbClr val="327A86"/>
      </a:accent1>
      <a:accent2>
        <a:srgbClr val="F8B44F"/>
      </a:accent2>
      <a:accent3>
        <a:srgbClr val="737373"/>
      </a:accent3>
      <a:accent4>
        <a:srgbClr val="CDB987"/>
      </a:accent4>
      <a:accent5>
        <a:srgbClr val="000000"/>
      </a:accent5>
      <a:accent6>
        <a:srgbClr val="FFFFFF"/>
      </a:accent6>
      <a:hlink>
        <a:srgbClr val="327A86"/>
      </a:hlink>
      <a:folHlink>
        <a:srgbClr val="327A86"/>
      </a:folHlink>
    </a:clrScheme>
    <a:fontScheme name="Leere Prä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bg1"/>
        </a:solidFill>
        <a:ln w="9525" cap="flat" cmpd="sng" algn="ctr">
          <a:solidFill>
            <a:schemeClr val="tx2"/>
          </a:solidFill>
          <a:prstDash val="solid"/>
          <a:round/>
          <a:headEnd type="none" w="med" len="med"/>
          <a:tailEnd type="none" w="med" len="med"/>
        </a:ln>
        <a:effectLst/>
      </a:spPr>
      <a:bodyPr vert="horz" wrap="square" lIns="91440" tIns="45720" rIns="91440" bIns="45720" numCol="1" rtlCol="0"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sz="2000" b="0" i="0" u="none" strike="noStrike" cap="none" normalizeH="0" baseline="0" dirty="0" err="1" smtClean="0">
            <a:ln>
              <a:noFill/>
            </a:ln>
            <a:solidFill>
              <a:schemeClr val="tx1"/>
            </a:solidFill>
            <a:effectLst/>
            <a:latin typeface="Calibri" panose="020F0502020204030204"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a:ln>
              <a:noFill/>
            </a:ln>
            <a:solidFill>
              <a:schemeClr val="tx1"/>
            </a:solidFill>
            <a:effectLst/>
            <a:latin typeface="Arial" charset="0"/>
            <a:ea typeface="ＭＳ Ｐゴシック" charset="-128"/>
            <a:cs typeface="ＭＳ Ｐゴシック" charset="-128"/>
          </a:defRPr>
        </a:defPPr>
      </a:lstStyle>
    </a:lnDef>
    <a:txDef>
      <a:spPr>
        <a:noFill/>
      </a:spPr>
      <a:bodyPr wrap="square" rtlCol="0">
        <a:spAutoFit/>
      </a:bodyPr>
      <a:lstStyle>
        <a:defPPr marL="342900" indent="-342900">
          <a:spcBef>
            <a:spcPts val="400"/>
          </a:spcBef>
          <a:defRPr sz="1800" dirty="0">
            <a:latin typeface="Calibri"/>
            <a:cs typeface="Calibri"/>
          </a:defRPr>
        </a:defPPr>
      </a:lstStyle>
    </a:txDef>
  </a:objectDefaults>
  <a:extraClrSchemeLst>
    <a:extraClrScheme>
      <a:clrScheme name="Leere Prä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Leere Prä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Leere Prä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Leere Prä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Leere Prä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Leere Prä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Leere Prä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Leere Prä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Leere Prä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Leere Prä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Leere Prä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Leere Prä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DZLM_Juni2015 _Präsentation_Vorlage.potx" id="{4403B78A-53FD-4E46-8F0C-8727F1696680}" vid="{EE17F2D2-6447-4ED2-A9F9-03F57224F0B6}"/>
    </a:ext>
  </a:extLst>
</a:theme>
</file>

<file path=ppt/theme/theme2.xml><?xml version="1.0" encoding="utf-8"?>
<a:theme xmlns:a="http://schemas.openxmlformats.org/drawingml/2006/main" name="FortbildnerFolien">
  <a:themeElements>
    <a:clrScheme name="Benutzerdefiniert ">
      <a:dk1>
        <a:sysClr val="windowText" lastClr="000000"/>
      </a:dk1>
      <a:lt1>
        <a:sysClr val="window" lastClr="FFFFFF"/>
      </a:lt1>
      <a:dk2>
        <a:srgbClr val="327A86"/>
      </a:dk2>
      <a:lt2>
        <a:srgbClr val="CDB987"/>
      </a:lt2>
      <a:accent1>
        <a:srgbClr val="327A86"/>
      </a:accent1>
      <a:accent2>
        <a:srgbClr val="F8B44F"/>
      </a:accent2>
      <a:accent3>
        <a:srgbClr val="737373"/>
      </a:accent3>
      <a:accent4>
        <a:srgbClr val="CDB987"/>
      </a:accent4>
      <a:accent5>
        <a:srgbClr val="000000"/>
      </a:accent5>
      <a:accent6>
        <a:srgbClr val="FFFFFF"/>
      </a:accent6>
      <a:hlink>
        <a:srgbClr val="327A86"/>
      </a:hlink>
      <a:folHlink>
        <a:srgbClr val="327A80"/>
      </a:folHlink>
    </a:clrScheme>
    <a:fontScheme name="Leere Prä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bg1"/>
        </a:solidFill>
        <a:ln w="9525" cap="flat" cmpd="sng" algn="ctr">
          <a:solidFill>
            <a:schemeClr val="tx2"/>
          </a:solidFill>
          <a:prstDash val="solid"/>
          <a:round/>
          <a:headEnd type="none" w="med" len="med"/>
          <a:tailEnd type="none" w="med" len="med"/>
        </a:ln>
        <a:effectLst/>
      </a:spPr>
      <a:bodyPr vert="horz" wrap="square" lIns="91440" tIns="45720" rIns="91440" bIns="45720" numCol="1" rtlCol="0"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sz="2000" b="0" i="0" u="none" strike="noStrike" cap="none" normalizeH="0" baseline="0" dirty="0" err="1" smtClean="0">
            <a:ln>
              <a:noFill/>
            </a:ln>
            <a:solidFill>
              <a:schemeClr val="tx1"/>
            </a:solidFill>
            <a:effectLst/>
            <a:latin typeface="Calibri" panose="020F0502020204030204"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a:ln>
              <a:noFill/>
            </a:ln>
            <a:solidFill>
              <a:schemeClr val="tx1"/>
            </a:solidFill>
            <a:effectLst/>
            <a:latin typeface="Arial" charset="0"/>
            <a:ea typeface="ＭＳ Ｐゴシック" charset="-128"/>
            <a:cs typeface="ＭＳ Ｐゴシック" charset="-128"/>
          </a:defRPr>
        </a:defPPr>
      </a:lstStyle>
    </a:lnDef>
    <a:txDef>
      <a:spPr>
        <a:noFill/>
      </a:spPr>
      <a:bodyPr wrap="square" rtlCol="0">
        <a:spAutoFit/>
      </a:bodyPr>
      <a:lstStyle>
        <a:defPPr>
          <a:defRPr sz="2000" dirty="0">
            <a:latin typeface="Calibri" panose="020F0502020204030204" pitchFamily="34" charset="0"/>
          </a:defRPr>
        </a:defPPr>
      </a:lstStyle>
    </a:txDef>
  </a:objectDefaults>
  <a:extraClrSchemeLst>
    <a:extraClrScheme>
      <a:clrScheme name="Leere Prä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Leere Prä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Leere Prä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Leere Prä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Leere Prä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Leere Prä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Leere Prä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Leere Prä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Leere Prä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Leere Prä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Leere Prä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Leere Prä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DZLM_Juni2015 _Präsentation_Vorlage.potx" id="{4403B78A-53FD-4E46-8F0C-8727F1696680}" vid="{EE17F2D2-6447-4ED2-A9F9-03F57224F0B6}"/>
    </a:ext>
  </a:extLst>
</a:theme>
</file>

<file path=ppt/theme/theme3.xml><?xml version="1.0" encoding="utf-8"?>
<a:theme xmlns:a="http://schemas.openxmlformats.org/drawingml/2006/main" name="Office-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Folien_DZLM_122016_0</Template>
  <TotalTime>0</TotalTime>
  <Words>5290</Words>
  <Application>Microsoft Macintosh PowerPoint</Application>
  <PresentationFormat>Bildschirmpräsentation (4:3)</PresentationFormat>
  <Paragraphs>624</Paragraphs>
  <Slides>48</Slides>
  <Notes>45</Notes>
  <HiddenSlides>15</HiddenSlides>
  <MMClips>0</MMClips>
  <ScaleCrop>false</ScaleCrop>
  <HeadingPairs>
    <vt:vector size="6" baseType="variant">
      <vt:variant>
        <vt:lpstr>Verwendete Schriftarten</vt:lpstr>
      </vt:variant>
      <vt:variant>
        <vt:i4>10</vt:i4>
      </vt:variant>
      <vt:variant>
        <vt:lpstr>Design</vt:lpstr>
      </vt:variant>
      <vt:variant>
        <vt:i4>2</vt:i4>
      </vt:variant>
      <vt:variant>
        <vt:lpstr>Folientitel</vt:lpstr>
      </vt:variant>
      <vt:variant>
        <vt:i4>48</vt:i4>
      </vt:variant>
    </vt:vector>
  </HeadingPairs>
  <TitlesOfParts>
    <vt:vector size="60" baseType="lpstr">
      <vt:lpstr>Arial Unicode MS</vt:lpstr>
      <vt:lpstr>MS PGothic</vt:lpstr>
      <vt:lpstr>MS PGothic</vt:lpstr>
      <vt:lpstr>Arial</vt:lpstr>
      <vt:lpstr>Calibri</vt:lpstr>
      <vt:lpstr>Calibri Normal</vt:lpstr>
      <vt:lpstr>Comic Sans MS</vt:lpstr>
      <vt:lpstr>Times New Roman</vt:lpstr>
      <vt:lpstr>Verdana</vt:lpstr>
      <vt:lpstr>Wingdings</vt:lpstr>
      <vt:lpstr>Folien_DZLM_122016</vt:lpstr>
      <vt:lpstr>FortbildnerFolien</vt:lpstr>
      <vt:lpstr>Sachrechnen GS Baustein 3 | Prozessbezogene Kompetenzen – Schwerpunkt Problemlösen  </vt:lpstr>
      <vt:lpstr>Hinweise zu den Lizenzbedingungen</vt:lpstr>
      <vt:lpstr>Zum Umgang mit den Folien</vt:lpstr>
      <vt:lpstr>Überblick über alle vier Bausteine im Modul</vt:lpstr>
      <vt:lpstr>Vorschlag für Zeitstruktur  im Steckbrief</vt:lpstr>
      <vt:lpstr>Gliederung</vt:lpstr>
      <vt:lpstr>Anmerkungen</vt:lpstr>
      <vt:lpstr>Anmerkungen</vt:lpstr>
      <vt:lpstr>Reflexion der Praxisphase – unterrichtspraktisch</vt:lpstr>
      <vt:lpstr>Reflexion der Praxisphase – unterrichtspraktisch</vt:lpstr>
      <vt:lpstr>Reflexion der Praxisphase – unterrichtspraktisch</vt:lpstr>
      <vt:lpstr>Reflexion der Praxisphase – unterrichtspraktisch</vt:lpstr>
      <vt:lpstr>Reflexion der Praxisphase – unterrichtspraktisch</vt:lpstr>
      <vt:lpstr>Gliederung</vt:lpstr>
      <vt:lpstr>Anmerkungen</vt:lpstr>
      <vt:lpstr>Zum Problemlösen</vt:lpstr>
      <vt:lpstr>Wie lösen Kinder Problemaufgaben?</vt:lpstr>
      <vt:lpstr>Anmerkungen</vt:lpstr>
      <vt:lpstr> Auftrag </vt:lpstr>
      <vt:lpstr>Phasen des Problemlöseprozesses </vt:lpstr>
      <vt:lpstr>Phasen des Problemlöseprozesses  </vt:lpstr>
      <vt:lpstr>Gliederung</vt:lpstr>
      <vt:lpstr>Anmerkungen</vt:lpstr>
      <vt:lpstr>Zu Schwierigkeiten beim Lösen von Sachaufgaben  aus Sicht der didaktischen Literatur  </vt:lpstr>
      <vt:lpstr>Schwierigkeiten beim Sachrechnen</vt:lpstr>
      <vt:lpstr>Anmerkungen </vt:lpstr>
      <vt:lpstr>Auftrag</vt:lpstr>
      <vt:lpstr>Was ist notwendig, um Problemaufgaben lösen zu können?    </vt:lpstr>
      <vt:lpstr>Gliederung</vt:lpstr>
      <vt:lpstr>Anmerkungen</vt:lpstr>
      <vt:lpstr>Zum Begriff – „Gute“ Aufgaben</vt:lpstr>
      <vt:lpstr>Merkmale „guter“ Aufgaben</vt:lpstr>
      <vt:lpstr>Auftrag</vt:lpstr>
      <vt:lpstr>Kinder lösen problemhaltige Aufgaben</vt:lpstr>
      <vt:lpstr>Mögliche Aufgabentypen für das Sachrechnen in der Grundschule</vt:lpstr>
      <vt:lpstr>Gliederung</vt:lpstr>
      <vt:lpstr>Anmerkungen</vt:lpstr>
      <vt:lpstr> Praxisphase – fachlicher/fachdidaktischer Auftrag  </vt:lpstr>
      <vt:lpstr>Zusammenarbeit mit anderen Mathematiklehrenden ausgestalten</vt:lpstr>
      <vt:lpstr>Was ist eine Professionelle Lerngemeinschaft? </vt:lpstr>
      <vt:lpstr>Wie arbeitet eine Professionelle Lerngemeinschaft?</vt:lpstr>
      <vt:lpstr>Warum Professionelle Lerngemeinschaften?</vt:lpstr>
      <vt:lpstr>Zum Nachlesen … Anregungen</vt:lpstr>
      <vt:lpstr>Zum Nachlesen … Anregungen</vt:lpstr>
      <vt:lpstr>Zum Nachlesen … Anregungen</vt:lpstr>
      <vt:lpstr>PowerPoint-Präsentation</vt:lpstr>
      <vt:lpstr>MOODLE …</vt:lpstr>
      <vt:lpstr>PowerPoint-Präsentation</vt:lpstr>
    </vt:vector>
  </TitlesOfParts>
  <Company>Microsoft</Company>
  <LinksUpToDate>false</LinksUpToDate>
  <SharedDoc>false</SharedDoc>
  <HyperlinkBase/>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Peter Pancakes</dc:creator>
  <cp:lastModifiedBy>Microsoft Office User</cp:lastModifiedBy>
  <cp:revision>752</cp:revision>
  <cp:lastPrinted>2017-05-16T11:48:33Z</cp:lastPrinted>
  <dcterms:created xsi:type="dcterms:W3CDTF">2017-02-22T15:31:12Z</dcterms:created>
  <dcterms:modified xsi:type="dcterms:W3CDTF">2020-08-20T07:53:46Z</dcterms:modified>
</cp:coreProperties>
</file>